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4" r:id="rId2"/>
    <p:sldId id="257" r:id="rId3"/>
    <p:sldId id="261" r:id="rId4"/>
    <p:sldId id="263" r:id="rId5"/>
  </p:sldIdLst>
  <p:sldSz cx="6858000" cy="9906000" type="A4"/>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ku Sato" initials="GS" lastIdx="2" clrIdx="0">
    <p:extLst>
      <p:ext uri="{19B8F6BF-5375-455C-9EA6-DF929625EA0E}">
        <p15:presenceInfo xmlns:p15="http://schemas.microsoft.com/office/powerpoint/2012/main" userId="S::gaku-sato@2192.onmicrosoft.com::93c7b1e5-9993-4a32-b446-b5d4e6de57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F1EB"/>
    <a:srgbClr val="ED5F29"/>
    <a:srgbClr val="04689A"/>
    <a:srgbClr val="E4E2DE"/>
    <a:srgbClr val="F4F0EB"/>
    <a:srgbClr val="5675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96327"/>
  </p:normalViewPr>
  <p:slideViewPr>
    <p:cSldViewPr snapToGrid="0" snapToObjects="1">
      <p:cViewPr varScale="1">
        <p:scale>
          <a:sx n="89" d="100"/>
          <a:sy n="89" d="100"/>
        </p:scale>
        <p:origin x="41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1588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375187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1468406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2204949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232743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77263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41876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3496843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348554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247617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FE53CC-0C8A-564F-84C9-2E58F8372583}" type="datetimeFigureOut">
              <a:rPr kumimoji="1" lang="ja-JP" altLang="en-US" smtClean="0"/>
              <a:t>2021/6/23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138636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8FE53CC-0C8A-564F-84C9-2E58F8372583}" type="datetimeFigureOut">
              <a:rPr kumimoji="1" lang="ja-JP" altLang="en-US" smtClean="0"/>
              <a:t>2021/6/23</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5CE54CA-C7E7-4B42-84D5-C633A891CBF1}" type="slidenum">
              <a:rPr kumimoji="1" lang="ja-JP" altLang="en-US" smtClean="0"/>
              <a:t>‹#›</a:t>
            </a:fld>
            <a:endParaRPr kumimoji="1" lang="ja-JP" altLang="en-US"/>
          </a:p>
        </p:txBody>
      </p:sp>
    </p:spTree>
    <p:extLst>
      <p:ext uri="{BB962C8B-B14F-4D97-AF65-F5344CB8AC3E}">
        <p14:creationId xmlns:p14="http://schemas.microsoft.com/office/powerpoint/2010/main" val="3178376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png"/><Relationship Id="rId5" Type="http://schemas.openxmlformats.org/officeDocument/2006/relationships/image" Target="../media/image11.wmf"/><Relationship Id="rId10" Type="http://schemas.openxmlformats.org/officeDocument/2006/relationships/image" Target="../media/image16.png"/><Relationship Id="rId4" Type="http://schemas.openxmlformats.org/officeDocument/2006/relationships/oleObject" Target="../embeddings/oleObject1.bin"/><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ィカル ユーザー インターフェイス が含まれている画像&#10;&#10;自動的に生成された説明">
            <a:extLst>
              <a:ext uri="{FF2B5EF4-FFF2-40B4-BE49-F238E27FC236}">
                <a16:creationId xmlns:a16="http://schemas.microsoft.com/office/drawing/2014/main" id="{A180611B-D247-7149-A0BC-9C1E813260B6}"/>
              </a:ext>
            </a:extLst>
          </p:cNvPr>
          <p:cNvPicPr>
            <a:picLocks noChangeAspect="1"/>
          </p:cNvPicPr>
          <p:nvPr/>
        </p:nvPicPr>
        <p:blipFill>
          <a:blip r:embed="rId2"/>
          <a:stretch>
            <a:fillRect/>
          </a:stretch>
        </p:blipFill>
        <p:spPr>
          <a:xfrm>
            <a:off x="-14573" y="376198"/>
            <a:ext cx="6858000" cy="9689690"/>
          </a:xfrm>
          <a:prstGeom prst="rect">
            <a:avLst/>
          </a:prstGeom>
        </p:spPr>
      </p:pic>
      <p:sp>
        <p:nvSpPr>
          <p:cNvPr id="10" name="テキスト ボックス 9">
            <a:extLst>
              <a:ext uri="{FF2B5EF4-FFF2-40B4-BE49-F238E27FC236}">
                <a16:creationId xmlns:a16="http://schemas.microsoft.com/office/drawing/2014/main" id="{A1F91181-AD6C-D34B-9ACA-AA50A1D31B8C}"/>
              </a:ext>
            </a:extLst>
          </p:cNvPr>
          <p:cNvSpPr txBox="1"/>
          <p:nvPr/>
        </p:nvSpPr>
        <p:spPr>
          <a:xfrm>
            <a:off x="334276" y="6370717"/>
            <a:ext cx="3628124" cy="415498"/>
          </a:xfrm>
          <a:prstGeom prst="rect">
            <a:avLst/>
          </a:prstGeom>
          <a:solidFill>
            <a:schemeClr val="bg1"/>
          </a:solidFill>
        </p:spPr>
        <p:txBody>
          <a:bodyPr wrap="square" rtlCol="0">
            <a:spAutoFit/>
          </a:bodyPr>
          <a:lstStyle/>
          <a:p>
            <a:r>
              <a:rPr kumimoji="1" lang="ja-JP" altLang="en-US" sz="1050" b="1">
                <a:latin typeface="Yu Gothic" panose="020B0400000000000000" pitchFamily="34" charset="-128"/>
                <a:ea typeface="Yu Gothic" panose="020B0400000000000000" pitchFamily="34" charset="-128"/>
              </a:rPr>
              <a:t>記事</a:t>
            </a:r>
            <a:r>
              <a:rPr kumimoji="1" lang="ja-JP" altLang="en-US" sz="1050" b="1">
                <a:solidFill>
                  <a:srgbClr val="ED5F29"/>
                </a:solidFill>
                <a:latin typeface="Yu Gothic" panose="020B0400000000000000" pitchFamily="34" charset="-128"/>
                <a:ea typeface="Yu Gothic" panose="020B0400000000000000" pitchFamily="34" charset="-128"/>
              </a:rPr>
              <a:t>広告</a:t>
            </a:r>
            <a:r>
              <a:rPr kumimoji="1" lang="ja-JP" altLang="en-US" sz="1050" b="1">
                <a:latin typeface="Yu Gothic" panose="020B0400000000000000" pitchFamily="34" charset="-128"/>
                <a:ea typeface="Yu Gothic" panose="020B0400000000000000" pitchFamily="34" charset="-128"/>
              </a:rPr>
              <a:t>公開後</a:t>
            </a:r>
            <a:r>
              <a:rPr kumimoji="1" lang="ja-JP" altLang="en-US" sz="1050" b="1" dirty="0">
                <a:latin typeface="Yu Gothic" panose="020B0400000000000000" pitchFamily="34" charset="-128"/>
                <a:ea typeface="Yu Gothic" panose="020B0400000000000000" pitchFamily="34" charset="-128"/>
              </a:rPr>
              <a:t>、数ヶ月で</a:t>
            </a:r>
            <a:r>
              <a:rPr kumimoji="1" lang="en-US" altLang="ja-JP" sz="1050" b="1" dirty="0">
                <a:latin typeface="Yu Gothic" panose="020B0400000000000000" pitchFamily="34" charset="-128"/>
                <a:ea typeface="Yu Gothic" panose="020B0400000000000000" pitchFamily="34" charset="-128"/>
              </a:rPr>
              <a:t>Web</a:t>
            </a:r>
            <a:r>
              <a:rPr kumimoji="1" lang="ja-JP" altLang="en-US" sz="1050" b="1" dirty="0">
                <a:latin typeface="Yu Gothic" panose="020B0400000000000000" pitchFamily="34" charset="-128"/>
                <a:ea typeface="Yu Gothic" panose="020B0400000000000000" pitchFamily="34" charset="-128"/>
              </a:rPr>
              <a:t>カメラの国内在庫がゼロに</a:t>
            </a:r>
          </a:p>
        </p:txBody>
      </p:sp>
      <p:sp>
        <p:nvSpPr>
          <p:cNvPr id="11" name="テキスト ボックス 10">
            <a:extLst>
              <a:ext uri="{FF2B5EF4-FFF2-40B4-BE49-F238E27FC236}">
                <a16:creationId xmlns:a16="http://schemas.microsoft.com/office/drawing/2014/main" id="{A2156CA6-2221-E84F-A40C-E5B964084677}"/>
              </a:ext>
            </a:extLst>
          </p:cNvPr>
          <p:cNvSpPr txBox="1"/>
          <p:nvPr/>
        </p:nvSpPr>
        <p:spPr>
          <a:xfrm>
            <a:off x="334276" y="6633246"/>
            <a:ext cx="3989196" cy="369332"/>
          </a:xfrm>
          <a:prstGeom prst="rect">
            <a:avLst/>
          </a:prstGeom>
          <a:solidFill>
            <a:schemeClr val="bg1"/>
          </a:solidFill>
        </p:spPr>
        <p:txBody>
          <a:bodyPr wrap="square" rtlCol="0">
            <a:spAutoFit/>
          </a:bodyPr>
          <a:lstStyle/>
          <a:p>
            <a:r>
              <a:rPr kumimoji="1" lang="ja-JP" altLang="en-US" b="1">
                <a:solidFill>
                  <a:srgbClr val="ED5F29"/>
                </a:solidFill>
                <a:latin typeface="Yu Gothic" panose="020B0400000000000000" pitchFamily="34" charset="-128"/>
                <a:ea typeface="Yu Gothic" panose="020B0400000000000000" pitchFamily="34" charset="-128"/>
              </a:rPr>
              <a:t>施策後、売上</a:t>
            </a:r>
            <a:r>
              <a:rPr kumimoji="1" lang="ja-JP" altLang="en-US" b="1" dirty="0">
                <a:solidFill>
                  <a:srgbClr val="ED5F29"/>
                </a:solidFill>
                <a:latin typeface="Yu Gothic" panose="020B0400000000000000" pitchFamily="34" charset="-128"/>
                <a:ea typeface="Yu Gothic" panose="020B0400000000000000" pitchFamily="34" charset="-128"/>
              </a:rPr>
              <a:t>が前年比で約７倍</a:t>
            </a:r>
          </a:p>
        </p:txBody>
      </p:sp>
      <p:sp>
        <p:nvSpPr>
          <p:cNvPr id="16" name="正方形/長方形 15">
            <a:extLst>
              <a:ext uri="{FF2B5EF4-FFF2-40B4-BE49-F238E27FC236}">
                <a16:creationId xmlns:a16="http://schemas.microsoft.com/office/drawing/2014/main" id="{F748A1D6-1527-504A-B655-376262F9F264}"/>
              </a:ext>
            </a:extLst>
          </p:cNvPr>
          <p:cNvSpPr/>
          <p:nvPr/>
        </p:nvSpPr>
        <p:spPr>
          <a:xfrm>
            <a:off x="334276" y="9079425"/>
            <a:ext cx="4237724" cy="610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800" b="1" dirty="0">
                <a:solidFill>
                  <a:schemeClr val="tx1"/>
                </a:solidFill>
              </a:rPr>
              <a:t>アバー・インフォメーション株式会社様が導入した</a:t>
            </a:r>
            <a:endParaRPr kumimoji="1" lang="en-US" altLang="ja-JP" sz="800" b="1" dirty="0">
              <a:solidFill>
                <a:schemeClr val="tx1"/>
              </a:solidFill>
            </a:endParaRPr>
          </a:p>
          <a:p>
            <a:r>
              <a:rPr kumimoji="1" lang="ja-JP" altLang="en-US" sz="800" b="1" dirty="0">
                <a:solidFill>
                  <a:schemeClr val="tx1"/>
                </a:solidFill>
              </a:rPr>
              <a:t>「メディアタイアップの制作・運用」とは？</a:t>
            </a:r>
            <a:endParaRPr kumimoji="1" lang="en-US" altLang="ja-JP" sz="800" b="1" dirty="0">
              <a:solidFill>
                <a:schemeClr val="tx1"/>
              </a:solidFill>
            </a:endParaRPr>
          </a:p>
          <a:p>
            <a:endParaRPr kumimoji="1" lang="en-US" altLang="ja-JP" sz="800" dirty="0">
              <a:solidFill>
                <a:schemeClr val="tx1"/>
              </a:solidFill>
            </a:endParaRPr>
          </a:p>
          <a:p>
            <a:r>
              <a:rPr kumimoji="1" lang="ja-JP" altLang="en-US" sz="800" dirty="0">
                <a:solidFill>
                  <a:schemeClr val="tx1"/>
                </a:solidFill>
              </a:rPr>
              <a:t>記事広告を</a:t>
            </a:r>
            <a:r>
              <a:rPr kumimoji="1" lang="en-US" altLang="ja-JP" sz="800" dirty="0">
                <a:solidFill>
                  <a:schemeClr val="tx1"/>
                </a:solidFill>
              </a:rPr>
              <a:t>2017</a:t>
            </a:r>
            <a:r>
              <a:rPr kumimoji="1" lang="ja-JP" altLang="en-US" sz="800" dirty="0">
                <a:solidFill>
                  <a:schemeClr val="tx1"/>
                </a:solidFill>
              </a:rPr>
              <a:t>年から</a:t>
            </a:r>
            <a:r>
              <a:rPr kumimoji="1" lang="en-US" altLang="ja-JP" sz="800" dirty="0">
                <a:solidFill>
                  <a:schemeClr val="tx1"/>
                </a:solidFill>
              </a:rPr>
              <a:t>80</a:t>
            </a:r>
            <a:r>
              <a:rPr kumimoji="1" lang="ja-JP" altLang="en-US" sz="800" dirty="0">
                <a:solidFill>
                  <a:schemeClr val="tx1"/>
                </a:solidFill>
              </a:rPr>
              <a:t>本以上、制作・運用してきた知見を活かし</a:t>
            </a:r>
            <a:endParaRPr kumimoji="1" lang="en-US" altLang="ja-JP" sz="800" dirty="0">
              <a:solidFill>
                <a:schemeClr val="tx1"/>
              </a:solidFill>
            </a:endParaRPr>
          </a:p>
          <a:p>
            <a:r>
              <a:rPr kumimoji="1" lang="ja-JP" altLang="en-US" sz="800" dirty="0">
                <a:solidFill>
                  <a:schemeClr val="tx1"/>
                </a:solidFill>
              </a:rPr>
              <a:t>企業様の課題解決のための記事広告の制作・運用を支援しています。</a:t>
            </a:r>
          </a:p>
        </p:txBody>
      </p:sp>
      <p:sp>
        <p:nvSpPr>
          <p:cNvPr id="19" name="テキスト ボックス 18">
            <a:extLst>
              <a:ext uri="{FF2B5EF4-FFF2-40B4-BE49-F238E27FC236}">
                <a16:creationId xmlns:a16="http://schemas.microsoft.com/office/drawing/2014/main" id="{1C436AE0-0D63-D14E-9897-832AED95FBCE}"/>
              </a:ext>
            </a:extLst>
          </p:cNvPr>
          <p:cNvSpPr txBox="1"/>
          <p:nvPr/>
        </p:nvSpPr>
        <p:spPr>
          <a:xfrm>
            <a:off x="334276" y="7183517"/>
            <a:ext cx="3227195" cy="261610"/>
          </a:xfrm>
          <a:prstGeom prst="rect">
            <a:avLst/>
          </a:prstGeom>
          <a:solidFill>
            <a:schemeClr val="bg1"/>
          </a:solidFill>
        </p:spPr>
        <p:txBody>
          <a:bodyPr wrap="square" rtlCol="0">
            <a:spAutoFit/>
          </a:bodyPr>
          <a:lstStyle/>
          <a:p>
            <a:r>
              <a:rPr kumimoji="1" lang="ja-JP" altLang="en-US" sz="1050" b="1" dirty="0">
                <a:latin typeface="Yu Gothic" panose="020B0400000000000000" pitchFamily="34" charset="-128"/>
                <a:ea typeface="Yu Gothic" panose="020B0400000000000000" pitchFamily="34" charset="-128"/>
              </a:rPr>
              <a:t>今ではオウンドメディアで情報も発信</a:t>
            </a:r>
          </a:p>
        </p:txBody>
      </p:sp>
      <p:sp>
        <p:nvSpPr>
          <p:cNvPr id="21" name="テキスト ボックス 20">
            <a:extLst>
              <a:ext uri="{FF2B5EF4-FFF2-40B4-BE49-F238E27FC236}">
                <a16:creationId xmlns:a16="http://schemas.microsoft.com/office/drawing/2014/main" id="{BB76F3CE-EFBC-8444-A4E8-1844111CB3CF}"/>
              </a:ext>
            </a:extLst>
          </p:cNvPr>
          <p:cNvSpPr txBox="1"/>
          <p:nvPr/>
        </p:nvSpPr>
        <p:spPr>
          <a:xfrm>
            <a:off x="334276" y="7446046"/>
            <a:ext cx="4639506" cy="369332"/>
          </a:xfrm>
          <a:prstGeom prst="rect">
            <a:avLst/>
          </a:prstGeom>
          <a:solidFill>
            <a:schemeClr val="bg1"/>
          </a:solidFill>
        </p:spPr>
        <p:txBody>
          <a:bodyPr wrap="square" rtlCol="0">
            <a:spAutoFit/>
          </a:bodyPr>
          <a:lstStyle/>
          <a:p>
            <a:r>
              <a:rPr kumimoji="1" lang="en-US" altLang="ja-JP" b="1" dirty="0" err="1">
                <a:solidFill>
                  <a:srgbClr val="ED5F29"/>
                </a:solidFill>
                <a:latin typeface="Yu Gothic" panose="020B0400000000000000" pitchFamily="34" charset="-128"/>
                <a:ea typeface="Yu Gothic" panose="020B0400000000000000" pitchFamily="34" charset="-128"/>
              </a:rPr>
              <a:t>BtoB</a:t>
            </a:r>
            <a:r>
              <a:rPr kumimoji="1" lang="ja-JP" altLang="en-US" b="1" dirty="0">
                <a:solidFill>
                  <a:srgbClr val="ED5F29"/>
                </a:solidFill>
                <a:latin typeface="Yu Gothic" panose="020B0400000000000000" pitchFamily="34" charset="-128"/>
                <a:ea typeface="Yu Gothic" panose="020B0400000000000000" pitchFamily="34" charset="-128"/>
              </a:rPr>
              <a:t>マーケティングの重要性が社内で浸透</a:t>
            </a:r>
          </a:p>
        </p:txBody>
      </p:sp>
      <p:sp>
        <p:nvSpPr>
          <p:cNvPr id="22" name="テキスト ボックス 21">
            <a:extLst>
              <a:ext uri="{FF2B5EF4-FFF2-40B4-BE49-F238E27FC236}">
                <a16:creationId xmlns:a16="http://schemas.microsoft.com/office/drawing/2014/main" id="{F158C892-B397-8D46-9A5E-2AD9CFB9256B}"/>
              </a:ext>
            </a:extLst>
          </p:cNvPr>
          <p:cNvSpPr txBox="1"/>
          <p:nvPr/>
        </p:nvSpPr>
        <p:spPr>
          <a:xfrm>
            <a:off x="334276" y="7958217"/>
            <a:ext cx="4053574" cy="253916"/>
          </a:xfrm>
          <a:prstGeom prst="rect">
            <a:avLst/>
          </a:prstGeom>
          <a:solidFill>
            <a:schemeClr val="bg1"/>
          </a:solidFill>
        </p:spPr>
        <p:txBody>
          <a:bodyPr wrap="square" rtlCol="0">
            <a:spAutoFit/>
          </a:bodyPr>
          <a:lstStyle/>
          <a:p>
            <a:r>
              <a:rPr kumimoji="1" lang="ja-JP" altLang="en-US" sz="1050" b="1" dirty="0">
                <a:latin typeface="Yu Gothic" panose="020B0400000000000000" pitchFamily="34" charset="-128"/>
                <a:ea typeface="Yu Gothic" panose="020B0400000000000000" pitchFamily="34" charset="-128"/>
              </a:rPr>
              <a:t>見込み客には直接</a:t>
            </a:r>
            <a:r>
              <a:rPr kumimoji="1" lang="ja-JP" altLang="en-US" sz="1050" b="1">
                <a:latin typeface="Yu Gothic" panose="020B0400000000000000" pitchFamily="34" charset="-128"/>
                <a:ea typeface="Yu Gothic" panose="020B0400000000000000" pitchFamily="34" charset="-128"/>
              </a:rPr>
              <a:t>訴求し、コンサルティング</a:t>
            </a:r>
            <a:r>
              <a:rPr kumimoji="1" lang="ja-JP" altLang="en-US" sz="1050" b="1" dirty="0">
                <a:latin typeface="Yu Gothic" panose="020B0400000000000000" pitchFamily="34" charset="-128"/>
                <a:ea typeface="Yu Gothic" panose="020B0400000000000000" pitchFamily="34" charset="-128"/>
              </a:rPr>
              <a:t>営業に注力</a:t>
            </a:r>
          </a:p>
        </p:txBody>
      </p:sp>
      <p:sp>
        <p:nvSpPr>
          <p:cNvPr id="23" name="テキスト ボックス 22">
            <a:extLst>
              <a:ext uri="{FF2B5EF4-FFF2-40B4-BE49-F238E27FC236}">
                <a16:creationId xmlns:a16="http://schemas.microsoft.com/office/drawing/2014/main" id="{E0AABF85-3CC1-BA41-B54C-F7A33F9AACD9}"/>
              </a:ext>
            </a:extLst>
          </p:cNvPr>
          <p:cNvSpPr txBox="1"/>
          <p:nvPr/>
        </p:nvSpPr>
        <p:spPr>
          <a:xfrm>
            <a:off x="334276" y="8220746"/>
            <a:ext cx="3989196" cy="369332"/>
          </a:xfrm>
          <a:prstGeom prst="rect">
            <a:avLst/>
          </a:prstGeom>
          <a:solidFill>
            <a:schemeClr val="bg1"/>
          </a:solidFill>
        </p:spPr>
        <p:txBody>
          <a:bodyPr wrap="square" rtlCol="0">
            <a:spAutoFit/>
          </a:bodyPr>
          <a:lstStyle/>
          <a:p>
            <a:r>
              <a:rPr kumimoji="1" lang="ja-JP" altLang="en-US" b="1" dirty="0">
                <a:solidFill>
                  <a:srgbClr val="ED5F29"/>
                </a:solidFill>
                <a:latin typeface="Yu Gothic" panose="020B0400000000000000" pitchFamily="34" charset="-128"/>
                <a:ea typeface="Yu Gothic" panose="020B0400000000000000" pitchFamily="34" charset="-128"/>
              </a:rPr>
              <a:t>ビジネスパートナーの拡大</a:t>
            </a:r>
          </a:p>
        </p:txBody>
      </p:sp>
      <p:sp>
        <p:nvSpPr>
          <p:cNvPr id="24" name="テキスト ボックス 23">
            <a:extLst>
              <a:ext uri="{FF2B5EF4-FFF2-40B4-BE49-F238E27FC236}">
                <a16:creationId xmlns:a16="http://schemas.microsoft.com/office/drawing/2014/main" id="{F2D6E0F0-6C86-3E4A-8704-0E83F04D2B8B}"/>
              </a:ext>
            </a:extLst>
          </p:cNvPr>
          <p:cNvSpPr txBox="1"/>
          <p:nvPr/>
        </p:nvSpPr>
        <p:spPr>
          <a:xfrm>
            <a:off x="334275" y="892846"/>
            <a:ext cx="5034894" cy="400110"/>
          </a:xfrm>
          <a:prstGeom prst="rect">
            <a:avLst/>
          </a:prstGeom>
          <a:solidFill>
            <a:schemeClr val="bg1"/>
          </a:solidFill>
        </p:spPr>
        <p:txBody>
          <a:bodyPr wrap="square" rtlCol="0">
            <a:spAutoFit/>
          </a:bodyPr>
          <a:lstStyle/>
          <a:p>
            <a:r>
              <a:rPr kumimoji="1" lang="ja-JP" altLang="en-US" sz="2000" b="1" dirty="0">
                <a:latin typeface="Yu Gothic" panose="020B0400000000000000" pitchFamily="34" charset="-128"/>
                <a:ea typeface="Yu Gothic" panose="020B0400000000000000" pitchFamily="34" charset="-128"/>
              </a:rPr>
              <a:t>アバー・インフォメーション</a:t>
            </a:r>
            <a:r>
              <a:rPr kumimoji="1" lang="ja-JP" altLang="en-US" sz="2000" b="1">
                <a:latin typeface="Yu Gothic" panose="020B0400000000000000" pitchFamily="34" charset="-128"/>
                <a:ea typeface="Yu Gothic" panose="020B0400000000000000" pitchFamily="34" charset="-128"/>
              </a:rPr>
              <a:t>株式会社</a:t>
            </a:r>
            <a:r>
              <a:rPr kumimoji="1" lang="en-US" altLang="ja-JP" sz="2000" b="1" dirty="0">
                <a:latin typeface="Yu Gothic" panose="020B0400000000000000" pitchFamily="34" charset="-128"/>
                <a:ea typeface="Yu Gothic" panose="020B0400000000000000" pitchFamily="34" charset="-128"/>
              </a:rPr>
              <a:t> </a:t>
            </a:r>
            <a:r>
              <a:rPr kumimoji="1" lang="ja-JP" altLang="en-US" sz="2000" b="1">
                <a:latin typeface="Yu Gothic" panose="020B0400000000000000" pitchFamily="34" charset="-128"/>
                <a:ea typeface="Yu Gothic" panose="020B0400000000000000" pitchFamily="34" charset="-128"/>
              </a:rPr>
              <a:t>様</a:t>
            </a:r>
            <a:endParaRPr kumimoji="1" lang="ja-JP" altLang="en-US" sz="2000" b="1" dirty="0">
              <a:latin typeface="Yu Gothic" panose="020B0400000000000000" pitchFamily="34" charset="-128"/>
              <a:ea typeface="Yu Gothic" panose="020B0400000000000000" pitchFamily="34" charset="-128"/>
            </a:endParaRPr>
          </a:p>
        </p:txBody>
      </p:sp>
      <p:sp>
        <p:nvSpPr>
          <p:cNvPr id="28" name="テキスト ボックス 27">
            <a:extLst>
              <a:ext uri="{FF2B5EF4-FFF2-40B4-BE49-F238E27FC236}">
                <a16:creationId xmlns:a16="http://schemas.microsoft.com/office/drawing/2014/main" id="{4E411B01-BE8E-0245-9F47-A29D5F6F3D7B}"/>
              </a:ext>
            </a:extLst>
          </p:cNvPr>
          <p:cNvSpPr txBox="1"/>
          <p:nvPr/>
        </p:nvSpPr>
        <p:spPr>
          <a:xfrm>
            <a:off x="4973782" y="6530335"/>
            <a:ext cx="1989725" cy="215444"/>
          </a:xfrm>
          <a:prstGeom prst="rect">
            <a:avLst/>
          </a:prstGeom>
          <a:noFill/>
        </p:spPr>
        <p:txBody>
          <a:bodyPr wrap="square" rtlCol="0">
            <a:spAutoFit/>
          </a:bodyPr>
          <a:lstStyle/>
          <a:p>
            <a:r>
              <a:rPr kumimoji="1" lang="ja-JP" altLang="en-US" sz="800" dirty="0">
                <a:latin typeface="Yu Gothic" panose="020B0400000000000000" pitchFamily="34" charset="-128"/>
                <a:ea typeface="Yu Gothic" panose="020B0400000000000000" pitchFamily="34" charset="-128"/>
              </a:rPr>
              <a:t>アバー</a:t>
            </a:r>
            <a:r>
              <a:rPr kumimoji="1" lang="ja-JP" altLang="en-US" sz="800">
                <a:latin typeface="Yu Gothic" panose="020B0400000000000000" pitchFamily="34" charset="-128"/>
                <a:ea typeface="Yu Gothic" panose="020B0400000000000000" pitchFamily="34" charset="-128"/>
              </a:rPr>
              <a:t>・インフォメーション株式</a:t>
            </a:r>
            <a:r>
              <a:rPr kumimoji="1" lang="ja-JP" altLang="en-US" sz="800" dirty="0">
                <a:latin typeface="Yu Gothic" panose="020B0400000000000000" pitchFamily="34" charset="-128"/>
                <a:ea typeface="Yu Gothic" panose="020B0400000000000000" pitchFamily="34" charset="-128"/>
              </a:rPr>
              <a:t>会社</a:t>
            </a:r>
          </a:p>
        </p:txBody>
      </p:sp>
      <p:sp>
        <p:nvSpPr>
          <p:cNvPr id="29" name="テキスト ボックス 28">
            <a:extLst>
              <a:ext uri="{FF2B5EF4-FFF2-40B4-BE49-F238E27FC236}">
                <a16:creationId xmlns:a16="http://schemas.microsoft.com/office/drawing/2014/main" id="{E70FF490-B798-C046-9969-07C73B5FA3EB}"/>
              </a:ext>
            </a:extLst>
          </p:cNvPr>
          <p:cNvSpPr txBox="1"/>
          <p:nvPr/>
        </p:nvSpPr>
        <p:spPr>
          <a:xfrm>
            <a:off x="5122177" y="8528525"/>
            <a:ext cx="1705344" cy="461665"/>
          </a:xfrm>
          <a:prstGeom prst="rect">
            <a:avLst/>
          </a:prstGeom>
          <a:noFill/>
        </p:spPr>
        <p:txBody>
          <a:bodyPr wrap="square" rtlCol="0">
            <a:spAutoFit/>
          </a:bodyPr>
          <a:lstStyle/>
          <a:p>
            <a:r>
              <a:rPr kumimoji="1" lang="ja-JP" altLang="en-US" sz="800" dirty="0">
                <a:latin typeface="Yu Gothic" panose="020B0400000000000000" pitchFamily="34" charset="-128"/>
                <a:ea typeface="Yu Gothic" panose="020B0400000000000000" pitchFamily="34" charset="-128"/>
              </a:rPr>
              <a:t>設立　</a:t>
            </a:r>
            <a:r>
              <a:rPr kumimoji="1" lang="en-US" altLang="ja-JP" sz="800" dirty="0">
                <a:latin typeface="Yu Gothic" panose="020B0400000000000000" pitchFamily="34" charset="-128"/>
                <a:ea typeface="Yu Gothic" panose="020B0400000000000000" pitchFamily="34" charset="-128"/>
              </a:rPr>
              <a:t>2009</a:t>
            </a:r>
            <a:r>
              <a:rPr kumimoji="1" lang="ja-JP" altLang="en-US" sz="800" dirty="0">
                <a:latin typeface="Yu Gothic" panose="020B0400000000000000" pitchFamily="34" charset="-128"/>
                <a:ea typeface="Yu Gothic" panose="020B0400000000000000" pitchFamily="34" charset="-128"/>
              </a:rPr>
              <a:t>年</a:t>
            </a:r>
            <a:r>
              <a:rPr kumimoji="1" lang="en-US" altLang="ja-JP" sz="800" dirty="0">
                <a:latin typeface="Yu Gothic" panose="020B0400000000000000" pitchFamily="34" charset="-128"/>
                <a:ea typeface="Yu Gothic" panose="020B0400000000000000" pitchFamily="34" charset="-128"/>
              </a:rPr>
              <a:t>12</a:t>
            </a:r>
            <a:r>
              <a:rPr kumimoji="1" lang="ja-JP" altLang="en-US" sz="800" dirty="0">
                <a:latin typeface="Yu Gothic" panose="020B0400000000000000" pitchFamily="34" charset="-128"/>
                <a:ea typeface="Yu Gothic" panose="020B0400000000000000" pitchFamily="34" charset="-128"/>
              </a:rPr>
              <a:t>月</a:t>
            </a:r>
            <a:r>
              <a:rPr kumimoji="1" lang="en-US" altLang="ja-JP" sz="800" dirty="0">
                <a:latin typeface="Yu Gothic" panose="020B0400000000000000" pitchFamily="34" charset="-128"/>
                <a:ea typeface="Yu Gothic" panose="020B0400000000000000" pitchFamily="34" charset="-128"/>
              </a:rPr>
              <a:t>1</a:t>
            </a:r>
            <a:r>
              <a:rPr kumimoji="1" lang="ja-JP" altLang="en-US" sz="800">
                <a:latin typeface="Yu Gothic" panose="020B0400000000000000" pitchFamily="34" charset="-128"/>
                <a:ea typeface="Yu Gothic" panose="020B0400000000000000" pitchFamily="34" charset="-128"/>
              </a:rPr>
              <a:t>日</a:t>
            </a:r>
            <a:br>
              <a:rPr kumimoji="1" lang="en-US" altLang="ja-JP" sz="800" dirty="0">
                <a:latin typeface="Yu Gothic" panose="020B0400000000000000" pitchFamily="34" charset="-128"/>
                <a:ea typeface="Yu Gothic" panose="020B0400000000000000" pitchFamily="34" charset="-128"/>
              </a:rPr>
            </a:br>
            <a:br>
              <a:rPr kumimoji="1" lang="en" altLang="ja-JP" sz="800" dirty="0">
                <a:latin typeface="Yu Gothic" panose="020B0400000000000000" pitchFamily="34" charset="-128"/>
                <a:ea typeface="Yu Gothic" panose="020B0400000000000000" pitchFamily="34" charset="-128"/>
              </a:rPr>
            </a:br>
            <a:r>
              <a:rPr kumimoji="1" lang="en" altLang="ja-JP" sz="800" dirty="0">
                <a:latin typeface="Yu Gothic" panose="020B0400000000000000" pitchFamily="34" charset="-128"/>
                <a:ea typeface="Yu Gothic" panose="020B0400000000000000" pitchFamily="34" charset="-128"/>
              </a:rPr>
              <a:t>https://</a:t>
            </a:r>
            <a:r>
              <a:rPr kumimoji="1" lang="en" altLang="ja-JP" sz="800" dirty="0" err="1">
                <a:latin typeface="Yu Gothic" panose="020B0400000000000000" pitchFamily="34" charset="-128"/>
                <a:ea typeface="Yu Gothic" panose="020B0400000000000000" pitchFamily="34" charset="-128"/>
              </a:rPr>
              <a:t>jp.aver.com</a:t>
            </a:r>
            <a:r>
              <a:rPr kumimoji="1" lang="en" altLang="ja-JP" sz="800" dirty="0">
                <a:latin typeface="Yu Gothic" panose="020B0400000000000000" pitchFamily="34" charset="-128"/>
                <a:ea typeface="Yu Gothic" panose="020B0400000000000000" pitchFamily="34" charset="-128"/>
              </a:rPr>
              <a:t>/</a:t>
            </a:r>
          </a:p>
        </p:txBody>
      </p:sp>
      <p:sp>
        <p:nvSpPr>
          <p:cNvPr id="31" name="テキスト ボックス 30">
            <a:extLst>
              <a:ext uri="{FF2B5EF4-FFF2-40B4-BE49-F238E27FC236}">
                <a16:creationId xmlns:a16="http://schemas.microsoft.com/office/drawing/2014/main" id="{D91D5BA9-A994-4F43-88F4-FD56E3BEF3FA}"/>
              </a:ext>
            </a:extLst>
          </p:cNvPr>
          <p:cNvSpPr txBox="1"/>
          <p:nvPr/>
        </p:nvSpPr>
        <p:spPr>
          <a:xfrm>
            <a:off x="5055932" y="6775480"/>
            <a:ext cx="1705344" cy="1692771"/>
          </a:xfrm>
          <a:prstGeom prst="rect">
            <a:avLst/>
          </a:prstGeom>
          <a:noFill/>
        </p:spPr>
        <p:txBody>
          <a:bodyPr wrap="square" rtlCol="0">
            <a:spAutoFit/>
          </a:bodyPr>
          <a:lstStyle/>
          <a:p>
            <a:r>
              <a:rPr kumimoji="1" lang="en-US" altLang="ja-JP" sz="800" dirty="0">
                <a:latin typeface="Yu Gothic" panose="020B0400000000000000" pitchFamily="34" charset="-128"/>
                <a:ea typeface="Yu Gothic" panose="020B0400000000000000" pitchFamily="34" charset="-128"/>
              </a:rPr>
              <a:t>Web</a:t>
            </a:r>
            <a:r>
              <a:rPr kumimoji="1" lang="ja-JP" altLang="en-US" sz="800">
                <a:latin typeface="Yu Gothic" panose="020B0400000000000000" pitchFamily="34" charset="-128"/>
                <a:ea typeface="Yu Gothic" panose="020B0400000000000000" pitchFamily="34" charset="-128"/>
              </a:rPr>
              <a:t>会議カメラ、書画カメラやタブレット・</a:t>
            </a:r>
            <a:r>
              <a:rPr kumimoji="1" lang="en-US" altLang="ja-JP" sz="800" dirty="0">
                <a:latin typeface="Yu Gothic" panose="020B0400000000000000" pitchFamily="34" charset="-128"/>
                <a:ea typeface="Yu Gothic" panose="020B0400000000000000" pitchFamily="34" charset="-128"/>
              </a:rPr>
              <a:t>PC</a:t>
            </a:r>
            <a:r>
              <a:rPr kumimoji="1" lang="ja-JP" altLang="en-US" sz="800">
                <a:latin typeface="Yu Gothic" panose="020B0400000000000000" pitchFamily="34" charset="-128"/>
                <a:ea typeface="Yu Gothic" panose="020B0400000000000000" pitchFamily="34" charset="-128"/>
              </a:rPr>
              <a:t>充電保管庫、ビデオ会議システムの分野におけるグローバルカンパニー。</a:t>
            </a:r>
            <a:endParaRPr kumimoji="1" lang="en-US" altLang="ja-JP" sz="800" dirty="0">
              <a:latin typeface="Yu Gothic" panose="020B0400000000000000" pitchFamily="34" charset="-128"/>
              <a:ea typeface="Yu Gothic" panose="020B0400000000000000" pitchFamily="34" charset="-128"/>
            </a:endParaRPr>
          </a:p>
          <a:p>
            <a:endParaRPr kumimoji="1" lang="en-US" altLang="ja-JP" sz="800" dirty="0">
              <a:latin typeface="Yu Gothic" panose="020B0400000000000000" pitchFamily="34" charset="-128"/>
              <a:ea typeface="Yu Gothic" panose="020B0400000000000000" pitchFamily="34" charset="-128"/>
            </a:endParaRPr>
          </a:p>
          <a:p>
            <a:r>
              <a:rPr kumimoji="1" lang="ja-JP" altLang="en-US" sz="800">
                <a:latin typeface="Yu Gothic" panose="020B0400000000000000" pitchFamily="34" charset="-128"/>
                <a:ea typeface="Yu Gothic" panose="020B0400000000000000" pitchFamily="34" charset="-128"/>
              </a:rPr>
              <a:t>遠隔教育やオンライン配信に有効な</a:t>
            </a:r>
            <a:r>
              <a:rPr kumimoji="1" lang="en-US" altLang="ja-JP" sz="800" dirty="0">
                <a:latin typeface="Yu Gothic" panose="020B0400000000000000" pitchFamily="34" charset="-128"/>
                <a:ea typeface="Yu Gothic" panose="020B0400000000000000" pitchFamily="34" charset="-128"/>
              </a:rPr>
              <a:t>AI</a:t>
            </a:r>
            <a:r>
              <a:rPr kumimoji="1" lang="ja-JP" altLang="en-US" sz="800">
                <a:latin typeface="Yu Gothic" panose="020B0400000000000000" pitchFamily="34" charset="-128"/>
                <a:ea typeface="Yu Gothic" panose="020B0400000000000000" pitchFamily="34" charset="-128"/>
              </a:rPr>
              <a:t>追尾型のリモートカメラにも力を入れている。</a:t>
            </a:r>
            <a:endParaRPr kumimoji="1" lang="en-US" altLang="ja-JP" sz="800" dirty="0">
              <a:latin typeface="Yu Gothic" panose="020B0400000000000000" pitchFamily="34" charset="-128"/>
              <a:ea typeface="Yu Gothic" panose="020B0400000000000000" pitchFamily="34" charset="-128"/>
            </a:endParaRPr>
          </a:p>
          <a:p>
            <a:endParaRPr kumimoji="1" lang="en-US" altLang="ja-JP" sz="800" dirty="0">
              <a:latin typeface="Yu Gothic" panose="020B0400000000000000" pitchFamily="34" charset="-128"/>
              <a:ea typeface="Yu Gothic" panose="020B0400000000000000" pitchFamily="34" charset="-128"/>
            </a:endParaRPr>
          </a:p>
          <a:p>
            <a:r>
              <a:rPr kumimoji="1" lang="ja-JP" altLang="en-US" sz="800">
                <a:latin typeface="Yu Gothic" panose="020B0400000000000000" pitchFamily="34" charset="-128"/>
                <a:ea typeface="Yu Gothic" panose="020B0400000000000000" pitchFamily="34" charset="-128"/>
              </a:rPr>
              <a:t>台湾に本社を置き日本をはじめ米国やヨーロッパ圏、アジア圏など世界</a:t>
            </a:r>
            <a:r>
              <a:rPr kumimoji="1" lang="en-US" altLang="ja-JP" sz="800" dirty="0">
                <a:latin typeface="Yu Gothic" panose="020B0400000000000000" pitchFamily="34" charset="-128"/>
                <a:ea typeface="Yu Gothic" panose="020B0400000000000000" pitchFamily="34" charset="-128"/>
              </a:rPr>
              <a:t>100</a:t>
            </a:r>
            <a:r>
              <a:rPr kumimoji="1" lang="ja-JP" altLang="en-US" sz="800">
                <a:latin typeface="Yu Gothic" panose="020B0400000000000000" pitchFamily="34" charset="-128"/>
                <a:ea typeface="Yu Gothic" panose="020B0400000000000000" pitchFamily="34" charset="-128"/>
              </a:rPr>
              <a:t>ヵ国以上へ製品を提供 している。</a:t>
            </a:r>
            <a:endParaRPr kumimoji="1" lang="ja-JP" altLang="en-US" sz="800" dirty="0">
              <a:latin typeface="Yu Gothic" panose="020B0400000000000000" pitchFamily="34" charset="-128"/>
              <a:ea typeface="Yu Gothic" panose="020B0400000000000000" pitchFamily="34" charset="-128"/>
            </a:endParaRPr>
          </a:p>
        </p:txBody>
      </p:sp>
      <p:pic>
        <p:nvPicPr>
          <p:cNvPr id="8" name="図 7" descr="机の上のパソコン機材&#10;&#10;中程度の精度で自動的に生成された説明">
            <a:extLst>
              <a:ext uri="{FF2B5EF4-FFF2-40B4-BE49-F238E27FC236}">
                <a16:creationId xmlns:a16="http://schemas.microsoft.com/office/drawing/2014/main" id="{FAC48789-BA14-A341-860A-FB17CA3BC868}"/>
              </a:ext>
            </a:extLst>
          </p:cNvPr>
          <p:cNvPicPr>
            <a:picLocks noChangeAspect="1"/>
          </p:cNvPicPr>
          <p:nvPr/>
        </p:nvPicPr>
        <p:blipFill rotWithShape="1">
          <a:blip r:embed="rId3"/>
          <a:srcRect t="51713" b="11966"/>
          <a:stretch/>
        </p:blipFill>
        <p:spPr>
          <a:xfrm>
            <a:off x="-14573" y="1951930"/>
            <a:ext cx="6830102" cy="4410174"/>
          </a:xfrm>
          <a:prstGeom prst="rect">
            <a:avLst/>
          </a:prstGeom>
        </p:spPr>
      </p:pic>
      <p:grpSp>
        <p:nvGrpSpPr>
          <p:cNvPr id="4" name="グループ化 3">
            <a:extLst>
              <a:ext uri="{FF2B5EF4-FFF2-40B4-BE49-F238E27FC236}">
                <a16:creationId xmlns:a16="http://schemas.microsoft.com/office/drawing/2014/main" id="{FC68859C-99BF-4EFA-B39B-FB260308E877}"/>
              </a:ext>
            </a:extLst>
          </p:cNvPr>
          <p:cNvGrpSpPr/>
          <p:nvPr/>
        </p:nvGrpSpPr>
        <p:grpSpPr>
          <a:xfrm>
            <a:off x="380960" y="2434442"/>
            <a:ext cx="6337577" cy="900730"/>
            <a:chOff x="3820194" y="1956032"/>
            <a:chExt cx="6337577" cy="900730"/>
          </a:xfrm>
        </p:grpSpPr>
        <p:sp>
          <p:nvSpPr>
            <p:cNvPr id="25" name="テキスト ボックス 24">
              <a:extLst>
                <a:ext uri="{FF2B5EF4-FFF2-40B4-BE49-F238E27FC236}">
                  <a16:creationId xmlns:a16="http://schemas.microsoft.com/office/drawing/2014/main" id="{B1E987FB-F5CD-2542-AC11-B6AC36B721A3}"/>
                </a:ext>
              </a:extLst>
            </p:cNvPr>
            <p:cNvSpPr txBox="1"/>
            <p:nvPr/>
          </p:nvSpPr>
          <p:spPr>
            <a:xfrm>
              <a:off x="6227999" y="1956032"/>
              <a:ext cx="3929772" cy="369332"/>
            </a:xfrm>
            <a:prstGeom prst="rect">
              <a:avLst/>
            </a:prstGeom>
            <a:solidFill>
              <a:schemeClr val="tx1">
                <a:alpha val="60490"/>
              </a:schemeClr>
            </a:solidFill>
          </p:spPr>
          <p:txBody>
            <a:bodyPr wrap="square" rtlCol="0">
              <a:spAutoFit/>
            </a:bodyPr>
            <a:lstStyle/>
            <a:p>
              <a:pPr algn="r"/>
              <a:r>
                <a:rPr kumimoji="1" lang="ja-JP" altLang="en-US" b="1">
                  <a:solidFill>
                    <a:schemeClr val="bg1"/>
                  </a:solidFill>
                  <a:latin typeface="Yu Gothic Medium" panose="020B0400000000000000" pitchFamily="34" charset="-128"/>
                  <a:ea typeface="Yu Gothic Medium" panose="020B0400000000000000" pitchFamily="34" charset="-128"/>
                </a:rPr>
                <a:t>伝えきれていなかった</a:t>
              </a:r>
              <a:r>
                <a:rPr kumimoji="1" lang="ja-JP" altLang="en-US" b="1">
                  <a:solidFill>
                    <a:schemeClr val="accent2"/>
                  </a:solidFill>
                  <a:latin typeface="Yu Gothic Medium" panose="020B0400000000000000" pitchFamily="34" charset="-128"/>
                  <a:ea typeface="Yu Gothic Medium" panose="020B0400000000000000" pitchFamily="34" charset="-128"/>
                </a:rPr>
                <a:t>製品</a:t>
              </a:r>
              <a:r>
                <a:rPr kumimoji="1" lang="ja-JP" altLang="en-US" b="1" dirty="0">
                  <a:solidFill>
                    <a:schemeClr val="accent2"/>
                  </a:solidFill>
                  <a:latin typeface="Yu Gothic Medium" panose="020B0400000000000000" pitchFamily="34" charset="-128"/>
                  <a:ea typeface="Yu Gothic Medium" panose="020B0400000000000000" pitchFamily="34" charset="-128"/>
                </a:rPr>
                <a:t>の魅力</a:t>
              </a:r>
            </a:p>
          </p:txBody>
        </p:sp>
        <p:sp>
          <p:nvSpPr>
            <p:cNvPr id="27" name="テキスト ボックス 26">
              <a:extLst>
                <a:ext uri="{FF2B5EF4-FFF2-40B4-BE49-F238E27FC236}">
                  <a16:creationId xmlns:a16="http://schemas.microsoft.com/office/drawing/2014/main" id="{07C59DC1-B5D6-3546-A6EA-29115FD2A1FB}"/>
                </a:ext>
              </a:extLst>
            </p:cNvPr>
            <p:cNvSpPr txBox="1"/>
            <p:nvPr/>
          </p:nvSpPr>
          <p:spPr>
            <a:xfrm>
              <a:off x="3820194" y="2487430"/>
              <a:ext cx="6337576" cy="369332"/>
            </a:xfrm>
            <a:prstGeom prst="rect">
              <a:avLst/>
            </a:prstGeom>
            <a:solidFill>
              <a:schemeClr val="tx1">
                <a:alpha val="60490"/>
              </a:schemeClr>
            </a:solidFill>
          </p:spPr>
          <p:txBody>
            <a:bodyPr wrap="square" rtlCol="0">
              <a:spAutoFit/>
            </a:bodyPr>
            <a:lstStyle/>
            <a:p>
              <a:pPr algn="r"/>
              <a:r>
                <a:rPr kumimoji="1" lang="ja-JP" altLang="en-US" b="1">
                  <a:solidFill>
                    <a:schemeClr val="accent2"/>
                  </a:solidFill>
                  <a:latin typeface="Yu Gothic Medium" panose="020B0400000000000000" pitchFamily="34" charset="-128"/>
                  <a:ea typeface="Yu Gothic Medium" panose="020B0400000000000000" pitchFamily="34" charset="-128"/>
                </a:rPr>
                <a:t>メディアとの</a:t>
              </a:r>
              <a:r>
                <a:rPr kumimoji="1" lang="ja-JP" altLang="en-US" b="1">
                  <a:solidFill>
                    <a:schemeClr val="bg1"/>
                  </a:solidFill>
                  <a:latin typeface="Yu Gothic Medium" panose="020B0400000000000000" pitchFamily="34" charset="-128"/>
                  <a:ea typeface="Yu Gothic Medium" panose="020B0400000000000000" pitchFamily="34" charset="-128"/>
                </a:rPr>
                <a:t>タイアップ</a:t>
              </a:r>
              <a:r>
                <a:rPr kumimoji="1" lang="ja-JP" altLang="en-US" b="1">
                  <a:solidFill>
                    <a:srgbClr val="ED5F29"/>
                  </a:solidFill>
                  <a:latin typeface="Yu Gothic Medium" panose="020B0400000000000000" pitchFamily="34" charset="-128"/>
                  <a:ea typeface="Yu Gothic Medium" panose="020B0400000000000000" pitchFamily="34" charset="-128"/>
                </a:rPr>
                <a:t>記事広告</a:t>
              </a:r>
              <a:r>
                <a:rPr kumimoji="1" lang="ja-JP" altLang="en-US" b="1">
                  <a:solidFill>
                    <a:schemeClr val="bg1"/>
                  </a:solidFill>
                  <a:latin typeface="Yu Gothic Medium" panose="020B0400000000000000" pitchFamily="34" charset="-128"/>
                  <a:ea typeface="Yu Gothic Medium" panose="020B0400000000000000" pitchFamily="34" charset="-128"/>
                </a:rPr>
                <a:t>で</a:t>
              </a:r>
              <a:r>
                <a:rPr kumimoji="1" lang="ja-JP" altLang="en-US" b="1" dirty="0">
                  <a:solidFill>
                    <a:schemeClr val="bg1"/>
                  </a:solidFill>
                  <a:latin typeface="Yu Gothic Medium" panose="020B0400000000000000" pitchFamily="34" charset="-128"/>
                  <a:ea typeface="Yu Gothic Medium" panose="020B0400000000000000" pitchFamily="34" charset="-128"/>
                </a:rPr>
                <a:t>認知度と売上を</a:t>
              </a:r>
              <a:r>
                <a:rPr kumimoji="1" lang="ja-JP" altLang="en-US" b="1" dirty="0">
                  <a:solidFill>
                    <a:schemeClr val="accent2"/>
                  </a:solidFill>
                  <a:latin typeface="Yu Gothic Medium" panose="020B0400000000000000" pitchFamily="34" charset="-128"/>
                  <a:ea typeface="Yu Gothic Medium" panose="020B0400000000000000" pitchFamily="34" charset="-128"/>
                </a:rPr>
                <a:t>爆上げ</a:t>
              </a:r>
            </a:p>
          </p:txBody>
        </p:sp>
      </p:grpSp>
    </p:spTree>
    <p:extLst>
      <p:ext uri="{BB962C8B-B14F-4D97-AF65-F5344CB8AC3E}">
        <p14:creationId xmlns:p14="http://schemas.microsoft.com/office/powerpoint/2010/main" val="391819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テキスト&#10;&#10;自動的に生成された説明">
            <a:extLst>
              <a:ext uri="{FF2B5EF4-FFF2-40B4-BE49-F238E27FC236}">
                <a16:creationId xmlns:a16="http://schemas.microsoft.com/office/drawing/2014/main" id="{69456F0A-B71D-934C-AACC-71098FFA234C}"/>
              </a:ext>
            </a:extLst>
          </p:cNvPr>
          <p:cNvPicPr>
            <a:picLocks noChangeAspect="1"/>
          </p:cNvPicPr>
          <p:nvPr/>
        </p:nvPicPr>
        <p:blipFill>
          <a:blip r:embed="rId2"/>
          <a:stretch>
            <a:fillRect/>
          </a:stretch>
        </p:blipFill>
        <p:spPr>
          <a:xfrm>
            <a:off x="1470" y="108155"/>
            <a:ext cx="6858000" cy="9689690"/>
          </a:xfrm>
          <a:prstGeom prst="rect">
            <a:avLst/>
          </a:prstGeom>
        </p:spPr>
      </p:pic>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29AAADC3-5D42-F743-9B2D-413EA7728A83}"/>
              </a:ext>
            </a:extLst>
          </p:cNvPr>
          <p:cNvPicPr>
            <a:picLocks noChangeAspect="1"/>
          </p:cNvPicPr>
          <p:nvPr/>
        </p:nvPicPr>
        <p:blipFill>
          <a:blip r:embed="rId3"/>
          <a:stretch>
            <a:fillRect/>
          </a:stretch>
        </p:blipFill>
        <p:spPr>
          <a:xfrm>
            <a:off x="0" y="133934"/>
            <a:ext cx="6858000" cy="9689690"/>
          </a:xfrm>
          <a:prstGeom prst="rect">
            <a:avLst/>
          </a:prstGeom>
        </p:spPr>
      </p:pic>
      <p:sp>
        <p:nvSpPr>
          <p:cNvPr id="6" name="正方形/長方形 5">
            <a:extLst>
              <a:ext uri="{FF2B5EF4-FFF2-40B4-BE49-F238E27FC236}">
                <a16:creationId xmlns:a16="http://schemas.microsoft.com/office/drawing/2014/main" id="{5E483E05-E706-AF47-A0F0-2A03EBE74250}"/>
              </a:ext>
            </a:extLst>
          </p:cNvPr>
          <p:cNvSpPr/>
          <p:nvPr/>
        </p:nvSpPr>
        <p:spPr>
          <a:xfrm>
            <a:off x="2621414" y="114850"/>
            <a:ext cx="1648288" cy="293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700" b="1" dirty="0"/>
              <a:t>GAX BtoB</a:t>
            </a:r>
            <a:r>
              <a:rPr kumimoji="1" lang="ja-JP" altLang="en-US" sz="700" b="1"/>
              <a:t>マーケティング</a:t>
            </a:r>
            <a:r>
              <a:rPr kumimoji="1" lang="en-US" altLang="ja-JP" sz="700" b="1" dirty="0"/>
              <a:t> </a:t>
            </a:r>
            <a:r>
              <a:rPr kumimoji="1" lang="ja-JP" altLang="en-US" sz="700" b="1"/>
              <a:t>導入事例</a:t>
            </a:r>
            <a:endParaRPr kumimoji="1" lang="en-US" altLang="ja-JP" sz="700" b="1" dirty="0"/>
          </a:p>
          <a:p>
            <a:r>
              <a:rPr kumimoji="1" lang="ja-JP" altLang="en-US" sz="700" b="1" dirty="0"/>
              <a:t>アバー・インフォメーション株式会社様</a:t>
            </a:r>
          </a:p>
        </p:txBody>
      </p:sp>
      <p:sp>
        <p:nvSpPr>
          <p:cNvPr id="7" name="正方形/長方形 6">
            <a:extLst>
              <a:ext uri="{FF2B5EF4-FFF2-40B4-BE49-F238E27FC236}">
                <a16:creationId xmlns:a16="http://schemas.microsoft.com/office/drawing/2014/main" id="{09784180-7B88-A247-B55C-B1AC054DACFD}"/>
              </a:ext>
            </a:extLst>
          </p:cNvPr>
          <p:cNvSpPr/>
          <p:nvPr/>
        </p:nvSpPr>
        <p:spPr>
          <a:xfrm>
            <a:off x="688220" y="720830"/>
            <a:ext cx="5768340" cy="541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a:solidFill>
                  <a:schemeClr val="tx1"/>
                </a:solidFill>
              </a:rPr>
              <a:t>３本のタイアップ</a:t>
            </a:r>
            <a:r>
              <a:rPr kumimoji="1" lang="ja-JP" altLang="en-US" sz="1600" b="1">
                <a:solidFill>
                  <a:srgbClr val="ED5F29"/>
                </a:solidFill>
              </a:rPr>
              <a:t>記事広告</a:t>
            </a:r>
            <a:r>
              <a:rPr kumimoji="1" lang="ja-JP" altLang="en-US" sz="1600" b="1">
                <a:solidFill>
                  <a:schemeClr val="tx1"/>
                </a:solidFill>
              </a:rPr>
              <a:t>の</a:t>
            </a:r>
            <a:r>
              <a:rPr kumimoji="1" lang="ja-JP" altLang="en-US" sz="1600" b="1" dirty="0">
                <a:solidFill>
                  <a:schemeClr val="tx1"/>
                </a:solidFill>
              </a:rPr>
              <a:t>公開後、</a:t>
            </a:r>
            <a:endParaRPr kumimoji="1" lang="en-US" altLang="ja-JP" sz="1600" b="1" dirty="0">
              <a:solidFill>
                <a:schemeClr val="tx1"/>
              </a:solidFill>
            </a:endParaRPr>
          </a:p>
          <a:p>
            <a:pPr algn="ctr"/>
            <a:r>
              <a:rPr kumimoji="1" lang="ja-JP" altLang="en-US" sz="1600" b="1" dirty="0">
                <a:solidFill>
                  <a:schemeClr val="tx1"/>
                </a:solidFill>
              </a:rPr>
              <a:t>売上は前年比の７倍を達成</a:t>
            </a:r>
            <a:endParaRPr kumimoji="1" lang="en-US" altLang="ja-JP" sz="1600" b="1" dirty="0">
              <a:solidFill>
                <a:schemeClr val="tx1"/>
              </a:solidFill>
            </a:endParaRPr>
          </a:p>
        </p:txBody>
      </p:sp>
      <p:sp>
        <p:nvSpPr>
          <p:cNvPr id="8" name="正方形/長方形 7">
            <a:extLst>
              <a:ext uri="{FF2B5EF4-FFF2-40B4-BE49-F238E27FC236}">
                <a16:creationId xmlns:a16="http://schemas.microsoft.com/office/drawing/2014/main" id="{783CE3D6-9B72-F948-8E41-4ABE64014FB7}"/>
              </a:ext>
            </a:extLst>
          </p:cNvPr>
          <p:cNvSpPr/>
          <p:nvPr/>
        </p:nvSpPr>
        <p:spPr>
          <a:xfrm>
            <a:off x="392344" y="1333192"/>
            <a:ext cx="6057900" cy="100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fontAlgn="base"/>
            <a:r>
              <a:rPr kumimoji="1" lang="ja-JP" altLang="en-US" sz="900" dirty="0">
                <a:solidFill>
                  <a:schemeClr val="tx1"/>
                </a:solidFill>
              </a:rPr>
              <a:t>数百万円のテレビ会議システムの販売に注力していたアバー・インフォメーション株式会社だが、すでに市場はテレビ会議から</a:t>
            </a:r>
            <a:r>
              <a:rPr kumimoji="1" lang="en-US" altLang="ja-JP" sz="900" dirty="0">
                <a:solidFill>
                  <a:schemeClr val="tx1"/>
                </a:solidFill>
              </a:rPr>
              <a:t>Web</a:t>
            </a:r>
            <a:r>
              <a:rPr kumimoji="1" lang="ja-JP" altLang="en-US" sz="900" dirty="0">
                <a:solidFill>
                  <a:schemeClr val="tx1"/>
                </a:solidFill>
              </a:rPr>
              <a:t>会議へシフトしていた。市場環境の変化に完全に乗り遅れ、同社が販売する「プレミアム</a:t>
            </a:r>
            <a:r>
              <a:rPr kumimoji="1" lang="en-US" altLang="ja-JP" sz="900" dirty="0">
                <a:solidFill>
                  <a:schemeClr val="tx1"/>
                </a:solidFill>
              </a:rPr>
              <a:t>Web</a:t>
            </a:r>
            <a:r>
              <a:rPr kumimoji="1" lang="ja-JP" altLang="en-US" sz="900" dirty="0">
                <a:solidFill>
                  <a:schemeClr val="tx1"/>
                </a:solidFill>
              </a:rPr>
              <a:t>カメラ」は認知度が低いままだった。だが映像のクオリティは圧倒的に高く、製品力はある。売上が伸び悩んでいる状態を打破するため、「プレミアム</a:t>
            </a:r>
            <a:r>
              <a:rPr kumimoji="1" lang="en-US" altLang="ja-JP" sz="900" dirty="0">
                <a:solidFill>
                  <a:schemeClr val="tx1"/>
                </a:solidFill>
              </a:rPr>
              <a:t>Web</a:t>
            </a:r>
            <a:r>
              <a:rPr kumimoji="1" lang="ja-JP" altLang="en-US" sz="900" dirty="0">
                <a:solidFill>
                  <a:schemeClr val="tx1"/>
                </a:solidFill>
              </a:rPr>
              <a:t>カメラ」の認知拡大を目的としたタイアップ記事広告の出稿を決定。導入を検討している人の目線に沿った３本の記事を制作・公開し、検索結果の上位に表示させることに成功した。その結果、タイアップ広告からリンクを張った販売代理店へ試用の問い合わせ数が増加し、前年比</a:t>
            </a:r>
            <a:r>
              <a:rPr kumimoji="1" lang="en-US" altLang="ja-JP" sz="900" dirty="0">
                <a:solidFill>
                  <a:schemeClr val="tx1"/>
                </a:solidFill>
              </a:rPr>
              <a:t>7</a:t>
            </a:r>
            <a:r>
              <a:rPr kumimoji="1" lang="ja-JP" altLang="en-US" sz="900" dirty="0">
                <a:solidFill>
                  <a:schemeClr val="tx1"/>
                </a:solidFill>
              </a:rPr>
              <a:t>倍の売上を達成した。 </a:t>
            </a:r>
            <a:endParaRPr kumimoji="1" lang="en-US" altLang="ja-JP" sz="900" dirty="0">
              <a:solidFill>
                <a:schemeClr val="tx1"/>
              </a:solidFill>
            </a:endParaRPr>
          </a:p>
        </p:txBody>
      </p:sp>
      <p:sp>
        <p:nvSpPr>
          <p:cNvPr id="9" name="正方形/長方形 8">
            <a:extLst>
              <a:ext uri="{FF2B5EF4-FFF2-40B4-BE49-F238E27FC236}">
                <a16:creationId xmlns:a16="http://schemas.microsoft.com/office/drawing/2014/main" id="{41EBE74D-1804-7D42-913B-8ABA6FCB67AE}"/>
              </a:ext>
            </a:extLst>
          </p:cNvPr>
          <p:cNvSpPr/>
          <p:nvPr/>
        </p:nvSpPr>
        <p:spPr>
          <a:xfrm>
            <a:off x="594360" y="2597153"/>
            <a:ext cx="5768340" cy="337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b="1" dirty="0">
                <a:solidFill>
                  <a:schemeClr val="accent2"/>
                </a:solidFill>
              </a:rPr>
              <a:t>なぜ伸び悩む？ プレミアム</a:t>
            </a:r>
            <a:r>
              <a:rPr kumimoji="1" lang="en-US" altLang="ja-JP" sz="1600" b="1" dirty="0">
                <a:solidFill>
                  <a:schemeClr val="accent2"/>
                </a:solidFill>
              </a:rPr>
              <a:t>Web</a:t>
            </a:r>
            <a:r>
              <a:rPr kumimoji="1" lang="ja-JP" altLang="en-US" sz="1600" b="1" dirty="0">
                <a:solidFill>
                  <a:schemeClr val="accent2"/>
                </a:solidFill>
              </a:rPr>
              <a:t>会議カメラに</a:t>
            </a:r>
            <a:r>
              <a:rPr kumimoji="1" lang="ja-JP" altLang="en-US" sz="1600" b="1" dirty="0">
                <a:solidFill>
                  <a:schemeClr val="tx1"/>
                </a:solidFill>
              </a:rPr>
              <a:t>おける課題</a:t>
            </a:r>
            <a:endParaRPr kumimoji="1" lang="en-US" altLang="ja-JP" sz="1600" b="1" dirty="0">
              <a:solidFill>
                <a:schemeClr val="tx1"/>
              </a:solidFill>
            </a:endParaRPr>
          </a:p>
        </p:txBody>
      </p:sp>
      <p:sp>
        <p:nvSpPr>
          <p:cNvPr id="10" name="正方形/長方形 9">
            <a:extLst>
              <a:ext uri="{FF2B5EF4-FFF2-40B4-BE49-F238E27FC236}">
                <a16:creationId xmlns:a16="http://schemas.microsoft.com/office/drawing/2014/main" id="{71DFC46C-469A-7149-A4FB-5A01AF513E2A}"/>
              </a:ext>
            </a:extLst>
          </p:cNvPr>
          <p:cNvSpPr/>
          <p:nvPr/>
        </p:nvSpPr>
        <p:spPr>
          <a:xfrm>
            <a:off x="952500" y="3199134"/>
            <a:ext cx="1409700" cy="171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800" b="1">
                <a:solidFill>
                  <a:schemeClr val="tx1"/>
                </a:solidFill>
              </a:rPr>
              <a:t>必要な情報の提供がない</a:t>
            </a:r>
            <a:endParaRPr kumimoji="1" lang="en-US" altLang="ja-JP" sz="800" b="1" dirty="0">
              <a:solidFill>
                <a:schemeClr val="tx1"/>
              </a:solidFill>
            </a:endParaRPr>
          </a:p>
        </p:txBody>
      </p:sp>
      <p:sp>
        <p:nvSpPr>
          <p:cNvPr id="11" name="正方形/長方形 10">
            <a:extLst>
              <a:ext uri="{FF2B5EF4-FFF2-40B4-BE49-F238E27FC236}">
                <a16:creationId xmlns:a16="http://schemas.microsoft.com/office/drawing/2014/main" id="{B766BC9F-F8B3-6B41-8523-1837066F10DC}"/>
              </a:ext>
            </a:extLst>
          </p:cNvPr>
          <p:cNvSpPr/>
          <p:nvPr/>
        </p:nvSpPr>
        <p:spPr>
          <a:xfrm>
            <a:off x="930396" y="3378564"/>
            <a:ext cx="1743196" cy="198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100" b="1" dirty="0">
                <a:solidFill>
                  <a:schemeClr val="tx1"/>
                </a:solidFill>
              </a:rPr>
              <a:t>営業機会を創出できない</a:t>
            </a:r>
            <a:endParaRPr kumimoji="1" lang="en-US" altLang="ja-JP" sz="1100" b="1" dirty="0">
              <a:solidFill>
                <a:schemeClr val="tx1"/>
              </a:solidFill>
            </a:endParaRPr>
          </a:p>
        </p:txBody>
      </p:sp>
      <p:sp>
        <p:nvSpPr>
          <p:cNvPr id="19" name="正方形/長方形 18">
            <a:extLst>
              <a:ext uri="{FF2B5EF4-FFF2-40B4-BE49-F238E27FC236}">
                <a16:creationId xmlns:a16="http://schemas.microsoft.com/office/drawing/2014/main" id="{10DC0626-5AE7-AE4A-A0AF-BD6CCCE90C40}"/>
              </a:ext>
            </a:extLst>
          </p:cNvPr>
          <p:cNvSpPr/>
          <p:nvPr/>
        </p:nvSpPr>
        <p:spPr>
          <a:xfrm>
            <a:off x="406400" y="3688081"/>
            <a:ext cx="1954330" cy="706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rPr>
              <a:t>公式サイトはあるが商品情報が乏しく、</a:t>
            </a:r>
            <a:r>
              <a:rPr kumimoji="1" lang="en-US" altLang="ja-JP" sz="900" dirty="0">
                <a:solidFill>
                  <a:schemeClr val="tx1"/>
                </a:solidFill>
              </a:rPr>
              <a:t>Web</a:t>
            </a:r>
            <a:r>
              <a:rPr kumimoji="1" lang="ja-JP" altLang="en-US" sz="900" dirty="0">
                <a:solidFill>
                  <a:schemeClr val="tx1"/>
                </a:solidFill>
              </a:rPr>
              <a:t>会議カメラを探す一般ユーザーや販売パートナーが必要とする情報がきちんと提供されていなかった。</a:t>
            </a:r>
            <a:endParaRPr kumimoji="1" lang="en-US" altLang="ja-JP" sz="900" dirty="0">
              <a:solidFill>
                <a:schemeClr val="tx1"/>
              </a:solidFill>
            </a:endParaRPr>
          </a:p>
        </p:txBody>
      </p:sp>
      <p:sp>
        <p:nvSpPr>
          <p:cNvPr id="21" name="正方形/長方形 20">
            <a:extLst>
              <a:ext uri="{FF2B5EF4-FFF2-40B4-BE49-F238E27FC236}">
                <a16:creationId xmlns:a16="http://schemas.microsoft.com/office/drawing/2014/main" id="{00EE6482-5755-AE41-8BE8-E413E24A15F0}"/>
              </a:ext>
            </a:extLst>
          </p:cNvPr>
          <p:cNvSpPr/>
          <p:nvPr/>
        </p:nvSpPr>
        <p:spPr>
          <a:xfrm>
            <a:off x="2362200" y="3688081"/>
            <a:ext cx="1955800" cy="706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rPr>
              <a:t>主力商品だった数百万円のテレビ会議システム。</a:t>
            </a:r>
            <a:r>
              <a:rPr kumimoji="1" lang="en-US" altLang="ja-JP" sz="900" dirty="0">
                <a:solidFill>
                  <a:schemeClr val="tx1"/>
                </a:solidFill>
              </a:rPr>
              <a:t>Web</a:t>
            </a:r>
            <a:r>
              <a:rPr kumimoji="1" lang="ja-JP" altLang="en-US" sz="900" dirty="0">
                <a:solidFill>
                  <a:schemeClr val="tx1"/>
                </a:solidFill>
              </a:rPr>
              <a:t>会議カメラは販売注力しておらず</a:t>
            </a:r>
            <a:r>
              <a:rPr lang="en-US" altLang="ja-JP" sz="900" b="0" i="0" dirty="0">
                <a:solidFill>
                  <a:schemeClr val="tx1"/>
                </a:solidFill>
                <a:effectLst/>
                <a:latin typeface="游ゴシック" panose="020B0400000000000000" pitchFamily="50" charset="-128"/>
                <a:ea typeface="游ゴシック" panose="020B0400000000000000" pitchFamily="50" charset="-128"/>
              </a:rPr>
              <a:t>Web</a:t>
            </a:r>
            <a:r>
              <a:rPr lang="ja-JP" altLang="en-US" sz="900" b="0" i="0" dirty="0">
                <a:solidFill>
                  <a:schemeClr val="tx1"/>
                </a:solidFill>
                <a:effectLst/>
                <a:latin typeface="游ゴシック" panose="020B0400000000000000" pitchFamily="50" charset="-128"/>
                <a:ea typeface="游ゴシック" panose="020B0400000000000000" pitchFamily="50" charset="-128"/>
              </a:rPr>
              <a:t>会議のメリットを潜在顧客に</a:t>
            </a:r>
            <a:r>
              <a:rPr lang="en-US" altLang="ja-JP" sz="900" b="0" i="0" dirty="0">
                <a:solidFill>
                  <a:schemeClr val="tx1"/>
                </a:solidFill>
                <a:effectLst/>
                <a:latin typeface="游ゴシック" panose="020B0400000000000000" pitchFamily="50" charset="-128"/>
                <a:ea typeface="游ゴシック" panose="020B0400000000000000" pitchFamily="50" charset="-128"/>
              </a:rPr>
              <a:t>PR</a:t>
            </a:r>
            <a:r>
              <a:rPr lang="ja-JP" altLang="en-US" sz="900" b="0" i="0" dirty="0">
                <a:solidFill>
                  <a:schemeClr val="tx1"/>
                </a:solidFill>
                <a:effectLst/>
                <a:latin typeface="游ゴシック" panose="020B0400000000000000" pitchFamily="50" charset="-128"/>
                <a:ea typeface="游ゴシック" panose="020B0400000000000000" pitchFamily="50" charset="-128"/>
              </a:rPr>
              <a:t>していない。販売</a:t>
            </a:r>
            <a:r>
              <a:rPr lang="ja-JP" altLang="en-US" sz="900" dirty="0">
                <a:solidFill>
                  <a:schemeClr val="tx1"/>
                </a:solidFill>
                <a:latin typeface="游ゴシック" panose="020B0400000000000000" pitchFamily="50" charset="-128"/>
                <a:ea typeface="游ゴシック" panose="020B0400000000000000" pitchFamily="50" charset="-128"/>
              </a:rPr>
              <a:t>や</a:t>
            </a:r>
            <a:r>
              <a:rPr lang="ja-JP" altLang="en-US" sz="900" b="0" i="0" dirty="0">
                <a:solidFill>
                  <a:schemeClr val="tx1"/>
                </a:solidFill>
                <a:effectLst/>
                <a:latin typeface="游ゴシック" panose="020B0400000000000000" pitchFamily="50" charset="-128"/>
                <a:ea typeface="游ゴシック" panose="020B0400000000000000" pitchFamily="50" charset="-128"/>
              </a:rPr>
              <a:t>戦略は代理店任せだった。</a:t>
            </a:r>
            <a:endParaRPr kumimoji="1" lang="en-US" altLang="ja-JP" sz="900" dirty="0">
              <a:solidFill>
                <a:schemeClr val="tx1"/>
              </a:solidFill>
            </a:endParaRPr>
          </a:p>
        </p:txBody>
      </p:sp>
      <p:sp>
        <p:nvSpPr>
          <p:cNvPr id="22" name="正方形/長方形 21">
            <a:extLst>
              <a:ext uri="{FF2B5EF4-FFF2-40B4-BE49-F238E27FC236}">
                <a16:creationId xmlns:a16="http://schemas.microsoft.com/office/drawing/2014/main" id="{48643ED5-1CA9-0A4A-823E-BD521D49D6C5}"/>
              </a:ext>
            </a:extLst>
          </p:cNvPr>
          <p:cNvSpPr/>
          <p:nvPr/>
        </p:nvSpPr>
        <p:spPr>
          <a:xfrm>
            <a:off x="4533900" y="3688081"/>
            <a:ext cx="1955800" cy="706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900" dirty="0">
                <a:solidFill>
                  <a:schemeClr val="tx1"/>
                </a:solidFill>
              </a:rPr>
              <a:t>「</a:t>
            </a:r>
            <a:r>
              <a:rPr kumimoji="1" lang="en-US" altLang="ja-JP" sz="900" dirty="0">
                <a:solidFill>
                  <a:schemeClr val="tx1"/>
                </a:solidFill>
              </a:rPr>
              <a:t>PC</a:t>
            </a:r>
            <a:r>
              <a:rPr kumimoji="1" lang="ja-JP" altLang="en-US" sz="900" dirty="0">
                <a:solidFill>
                  <a:schemeClr val="tx1"/>
                </a:solidFill>
              </a:rPr>
              <a:t>やスマホ搭載のカメラでいい」という人も</a:t>
            </a:r>
            <a:r>
              <a:rPr lang="ja-JP" altLang="en-US" sz="900" b="0" i="0" dirty="0">
                <a:solidFill>
                  <a:schemeClr val="tx1"/>
                </a:solidFill>
                <a:effectLst/>
                <a:latin typeface="MyYuGothicM"/>
              </a:rPr>
              <a:t>プレミアム</a:t>
            </a:r>
            <a:r>
              <a:rPr lang="en-US" altLang="ja-JP" sz="900" b="0" i="0" dirty="0">
                <a:solidFill>
                  <a:schemeClr val="tx1"/>
                </a:solidFill>
                <a:effectLst/>
                <a:latin typeface="MyYuGothicM"/>
              </a:rPr>
              <a:t>Web</a:t>
            </a:r>
            <a:r>
              <a:rPr lang="ja-JP" altLang="en-US" sz="900" b="0" i="0" dirty="0">
                <a:solidFill>
                  <a:schemeClr val="tx1"/>
                </a:solidFill>
                <a:effectLst/>
                <a:latin typeface="MyYuGothicM"/>
              </a:rPr>
              <a:t>カメラを試用すると購入に繋がるほど映像クオリティが高いのに、</a:t>
            </a:r>
            <a:r>
              <a:rPr kumimoji="1" lang="ja-JP" altLang="en-US" sz="900" dirty="0">
                <a:solidFill>
                  <a:schemeClr val="tx1"/>
                </a:solidFill>
              </a:rPr>
              <a:t>製品のよさを伝え切れていなかった。</a:t>
            </a:r>
            <a:endParaRPr kumimoji="1" lang="en-US" altLang="ja-JP" sz="900" dirty="0">
              <a:solidFill>
                <a:schemeClr val="tx1"/>
              </a:solidFill>
            </a:endParaRPr>
          </a:p>
        </p:txBody>
      </p:sp>
      <p:sp>
        <p:nvSpPr>
          <p:cNvPr id="28" name="正方形/長方形 27">
            <a:extLst>
              <a:ext uri="{FF2B5EF4-FFF2-40B4-BE49-F238E27FC236}">
                <a16:creationId xmlns:a16="http://schemas.microsoft.com/office/drawing/2014/main" id="{25238D8A-0FE2-134B-AA2D-BFEB3D31ED28}"/>
              </a:ext>
            </a:extLst>
          </p:cNvPr>
          <p:cNvSpPr/>
          <p:nvPr/>
        </p:nvSpPr>
        <p:spPr>
          <a:xfrm>
            <a:off x="4260850" y="5753751"/>
            <a:ext cx="2101850" cy="1071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1000" dirty="0">
                <a:solidFill>
                  <a:schemeClr val="tx1"/>
                </a:solidFill>
              </a:rPr>
              <a:t>“</a:t>
            </a:r>
            <a:r>
              <a:rPr kumimoji="1" lang="ja-JP" altLang="en-US" sz="1000">
                <a:solidFill>
                  <a:schemeClr val="tx1"/>
                </a:solidFill>
              </a:rPr>
              <a:t>「</a:t>
            </a:r>
            <a:r>
              <a:rPr kumimoji="1" lang="en-US" altLang="ja-JP" sz="1000" dirty="0">
                <a:solidFill>
                  <a:schemeClr val="tx1"/>
                </a:solidFill>
              </a:rPr>
              <a:t>Web</a:t>
            </a:r>
            <a:r>
              <a:rPr kumimoji="1" lang="ja-JP" altLang="en-US" sz="1000">
                <a:solidFill>
                  <a:schemeClr val="tx1"/>
                </a:solidFill>
              </a:rPr>
              <a:t>会議</a:t>
            </a:r>
            <a:r>
              <a:rPr kumimoji="1" lang="en-US" altLang="ja-JP" sz="1000" dirty="0">
                <a:solidFill>
                  <a:schemeClr val="tx1"/>
                </a:solidFill>
              </a:rPr>
              <a:t>OK</a:t>
            </a:r>
            <a:r>
              <a:rPr kumimoji="1" lang="ja-JP" altLang="en-US" sz="1000">
                <a:solidFill>
                  <a:schemeClr val="tx1"/>
                </a:solidFill>
              </a:rPr>
              <a:t>です」をはじめよう</a:t>
            </a:r>
            <a:r>
              <a:rPr kumimoji="1" lang="en-US" altLang="ja-JP" sz="1000" dirty="0">
                <a:solidFill>
                  <a:schemeClr val="tx1"/>
                </a:solidFill>
              </a:rPr>
              <a:t>”</a:t>
            </a:r>
          </a:p>
          <a:p>
            <a:r>
              <a:rPr kumimoji="1" lang="ja-JP" altLang="en-US" sz="1000">
                <a:solidFill>
                  <a:schemeClr val="tx1"/>
                </a:solidFill>
              </a:rPr>
              <a:t>というテーマ企画と連動したことにより、「</a:t>
            </a:r>
            <a:r>
              <a:rPr kumimoji="1" lang="en-US" altLang="ja-JP" sz="1000" dirty="0">
                <a:solidFill>
                  <a:schemeClr val="tx1"/>
                </a:solidFill>
              </a:rPr>
              <a:t>Web</a:t>
            </a:r>
            <a:r>
              <a:rPr kumimoji="1" lang="ja-JP" altLang="en-US" sz="1000">
                <a:solidFill>
                  <a:schemeClr val="tx1"/>
                </a:solidFill>
              </a:rPr>
              <a:t>会議」に興味関心がある人へ、</a:t>
            </a:r>
            <a:r>
              <a:rPr kumimoji="1" lang="en-US" altLang="ja-JP" sz="1000" dirty="0">
                <a:solidFill>
                  <a:schemeClr val="tx1"/>
                </a:solidFill>
              </a:rPr>
              <a:t>Web</a:t>
            </a:r>
            <a:r>
              <a:rPr kumimoji="1" lang="ja-JP" altLang="en-US" sz="1000">
                <a:solidFill>
                  <a:schemeClr val="tx1"/>
                </a:solidFill>
              </a:rPr>
              <a:t>会議用のプレミアムカメラの存在を認知してもらえた。</a:t>
            </a:r>
            <a:endParaRPr kumimoji="1" lang="en-US" altLang="ja-JP" sz="1000" dirty="0">
              <a:solidFill>
                <a:schemeClr val="tx1"/>
              </a:solidFill>
            </a:endParaRPr>
          </a:p>
        </p:txBody>
      </p:sp>
      <p:sp>
        <p:nvSpPr>
          <p:cNvPr id="35" name="正方形/長方形 34">
            <a:extLst>
              <a:ext uri="{FF2B5EF4-FFF2-40B4-BE49-F238E27FC236}">
                <a16:creationId xmlns:a16="http://schemas.microsoft.com/office/drawing/2014/main" id="{1F0646A1-6E64-B34A-A951-5E040BF8DC87}"/>
              </a:ext>
            </a:extLst>
          </p:cNvPr>
          <p:cNvSpPr/>
          <p:nvPr/>
        </p:nvSpPr>
        <p:spPr>
          <a:xfrm>
            <a:off x="692150" y="7059347"/>
            <a:ext cx="1765300" cy="19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200" b="1" dirty="0">
                <a:solidFill>
                  <a:srgbClr val="ED5F29"/>
                </a:solidFill>
              </a:rPr>
              <a:t>検討している人の目線に沿ったコンテンツ企画</a:t>
            </a:r>
            <a:endParaRPr kumimoji="1" lang="en-US" altLang="ja-JP" sz="1200" b="1" dirty="0">
              <a:solidFill>
                <a:srgbClr val="ED5F29"/>
              </a:solidFill>
            </a:endParaRPr>
          </a:p>
        </p:txBody>
      </p:sp>
      <p:sp>
        <p:nvSpPr>
          <p:cNvPr id="36" name="正方形/長方形 35">
            <a:extLst>
              <a:ext uri="{FF2B5EF4-FFF2-40B4-BE49-F238E27FC236}">
                <a16:creationId xmlns:a16="http://schemas.microsoft.com/office/drawing/2014/main" id="{8A7DA11F-CABB-2341-8B7B-3C7594777FAC}"/>
              </a:ext>
            </a:extLst>
          </p:cNvPr>
          <p:cNvSpPr/>
          <p:nvPr/>
        </p:nvSpPr>
        <p:spPr>
          <a:xfrm>
            <a:off x="688220" y="7467084"/>
            <a:ext cx="2181860" cy="46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050" dirty="0">
                <a:solidFill>
                  <a:schemeClr val="tx1"/>
                </a:solidFill>
              </a:rPr>
              <a:t>製品のよさを羅列するのではなく、</a:t>
            </a:r>
            <a:endParaRPr kumimoji="1" lang="en-US" altLang="ja-JP" sz="1050" dirty="0">
              <a:solidFill>
                <a:schemeClr val="tx1"/>
              </a:solidFill>
            </a:endParaRPr>
          </a:p>
          <a:p>
            <a:r>
              <a:rPr kumimoji="1" lang="ja-JP" altLang="en-US" sz="1050" dirty="0">
                <a:solidFill>
                  <a:schemeClr val="tx1"/>
                </a:solidFill>
              </a:rPr>
              <a:t>課題を解決するコンテンツを発信。</a:t>
            </a:r>
            <a:endParaRPr kumimoji="1" lang="en-US" altLang="ja-JP" sz="1050" dirty="0">
              <a:solidFill>
                <a:schemeClr val="tx1"/>
              </a:solidFill>
            </a:endParaRPr>
          </a:p>
        </p:txBody>
      </p:sp>
      <p:sp>
        <p:nvSpPr>
          <p:cNvPr id="37" name="正方形/長方形 36">
            <a:extLst>
              <a:ext uri="{FF2B5EF4-FFF2-40B4-BE49-F238E27FC236}">
                <a16:creationId xmlns:a16="http://schemas.microsoft.com/office/drawing/2014/main" id="{B65F2836-6302-6442-907F-B349B53ACEA2}"/>
              </a:ext>
            </a:extLst>
          </p:cNvPr>
          <p:cNvSpPr/>
          <p:nvPr/>
        </p:nvSpPr>
        <p:spPr>
          <a:xfrm>
            <a:off x="4269702" y="7002111"/>
            <a:ext cx="1974730" cy="1071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000" dirty="0">
                <a:solidFill>
                  <a:schemeClr val="tx1"/>
                </a:solidFill>
              </a:rPr>
              <a:t>課題解決のストーリーで商品を紹介。</a:t>
            </a:r>
            <a:r>
              <a:rPr kumimoji="1" lang="en-US" altLang="ja-JP" sz="1000" dirty="0">
                <a:solidFill>
                  <a:schemeClr val="tx1"/>
                </a:solidFill>
              </a:rPr>
              <a:t>Web</a:t>
            </a:r>
            <a:r>
              <a:rPr kumimoji="1" lang="ja-JP" altLang="en-US" sz="1000" dirty="0">
                <a:solidFill>
                  <a:schemeClr val="tx1"/>
                </a:solidFill>
              </a:rPr>
              <a:t>会議のメリット訴求や</a:t>
            </a:r>
            <a:r>
              <a:rPr kumimoji="1" lang="en-US" altLang="ja-JP" sz="1000" dirty="0">
                <a:solidFill>
                  <a:schemeClr val="tx1"/>
                </a:solidFill>
              </a:rPr>
              <a:t>Web</a:t>
            </a:r>
            <a:r>
              <a:rPr kumimoji="1" lang="ja-JP" altLang="en-US" sz="1000" dirty="0">
                <a:solidFill>
                  <a:schemeClr val="tx1"/>
                </a:solidFill>
              </a:rPr>
              <a:t>会議に適した</a:t>
            </a:r>
            <a:r>
              <a:rPr kumimoji="1" lang="en-US" altLang="ja-JP" sz="1000" dirty="0">
                <a:solidFill>
                  <a:schemeClr val="tx1"/>
                </a:solidFill>
              </a:rPr>
              <a:t>aver</a:t>
            </a:r>
            <a:r>
              <a:rPr kumimoji="1" lang="ja-JP" altLang="en-US" sz="1000" dirty="0">
                <a:solidFill>
                  <a:schemeClr val="tx1"/>
                </a:solidFill>
              </a:rPr>
              <a:t>製品紹介、プレミアム</a:t>
            </a:r>
            <a:r>
              <a:rPr kumimoji="1" lang="en-US" altLang="ja-JP" sz="1000" dirty="0">
                <a:solidFill>
                  <a:schemeClr val="tx1"/>
                </a:solidFill>
              </a:rPr>
              <a:t>Web</a:t>
            </a:r>
            <a:r>
              <a:rPr kumimoji="1" lang="ja-JP" altLang="en-US" sz="1000" dirty="0">
                <a:solidFill>
                  <a:schemeClr val="tx1"/>
                </a:solidFill>
              </a:rPr>
              <a:t>カメラの使用感紹介記事を</a:t>
            </a:r>
            <a:r>
              <a:rPr kumimoji="1" lang="ja-JP" altLang="en-US" sz="1000">
                <a:solidFill>
                  <a:schemeClr val="tx1"/>
                </a:solidFill>
              </a:rPr>
              <a:t>発信した。検索結果の上位表示で検索流入も獲得。</a:t>
            </a:r>
            <a:endParaRPr kumimoji="1" lang="en-US" altLang="ja-JP" sz="1000" dirty="0">
              <a:solidFill>
                <a:schemeClr val="tx1"/>
              </a:solidFill>
            </a:endParaRPr>
          </a:p>
        </p:txBody>
      </p:sp>
      <p:sp>
        <p:nvSpPr>
          <p:cNvPr id="38" name="正方形/長方形 37">
            <a:extLst>
              <a:ext uri="{FF2B5EF4-FFF2-40B4-BE49-F238E27FC236}">
                <a16:creationId xmlns:a16="http://schemas.microsoft.com/office/drawing/2014/main" id="{C2995174-BF0C-FF44-90FA-1A0B770267D0}"/>
              </a:ext>
            </a:extLst>
          </p:cNvPr>
          <p:cNvSpPr/>
          <p:nvPr/>
        </p:nvSpPr>
        <p:spPr>
          <a:xfrm>
            <a:off x="692149" y="8418247"/>
            <a:ext cx="1981443" cy="16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200" b="1" dirty="0">
                <a:solidFill>
                  <a:srgbClr val="ED5F29"/>
                </a:solidFill>
              </a:rPr>
              <a:t>記事から販売代理店に導線</a:t>
            </a:r>
            <a:endParaRPr kumimoji="1" lang="en-US" altLang="ja-JP" sz="1200" b="1" dirty="0">
              <a:solidFill>
                <a:srgbClr val="ED5F29"/>
              </a:solidFill>
            </a:endParaRPr>
          </a:p>
          <a:p>
            <a:r>
              <a:rPr kumimoji="1" lang="ja-JP" altLang="en-US" sz="1200" b="1" dirty="0">
                <a:solidFill>
                  <a:srgbClr val="ED5F29"/>
                </a:solidFill>
              </a:rPr>
              <a:t>試用の問い合わせを増やす</a:t>
            </a:r>
            <a:endParaRPr kumimoji="1" lang="en-US" altLang="ja-JP" sz="1200" b="1" dirty="0">
              <a:solidFill>
                <a:srgbClr val="ED5F29"/>
              </a:solidFill>
            </a:endParaRPr>
          </a:p>
          <a:p>
            <a:endParaRPr kumimoji="1" lang="en-US" altLang="ja-JP" sz="1200" b="1" dirty="0">
              <a:solidFill>
                <a:srgbClr val="ED5F29"/>
              </a:solidFill>
            </a:endParaRPr>
          </a:p>
        </p:txBody>
      </p:sp>
      <p:sp>
        <p:nvSpPr>
          <p:cNvPr id="39" name="正方形/長方形 38">
            <a:extLst>
              <a:ext uri="{FF2B5EF4-FFF2-40B4-BE49-F238E27FC236}">
                <a16:creationId xmlns:a16="http://schemas.microsoft.com/office/drawing/2014/main" id="{2CBD4B85-CEC7-E34A-B2C1-47225F0EC8A8}"/>
              </a:ext>
            </a:extLst>
          </p:cNvPr>
          <p:cNvSpPr/>
          <p:nvPr/>
        </p:nvSpPr>
        <p:spPr>
          <a:xfrm>
            <a:off x="688220" y="8825984"/>
            <a:ext cx="2181860" cy="46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050" dirty="0">
                <a:solidFill>
                  <a:schemeClr val="tx1"/>
                </a:solidFill>
              </a:rPr>
              <a:t>販売代理店へのリンクから試用の問い合わせが増加した。</a:t>
            </a:r>
            <a:endParaRPr kumimoji="1" lang="en-US" altLang="ja-JP" sz="1050" dirty="0">
              <a:solidFill>
                <a:schemeClr val="tx1"/>
              </a:solidFill>
            </a:endParaRPr>
          </a:p>
        </p:txBody>
      </p:sp>
      <p:sp>
        <p:nvSpPr>
          <p:cNvPr id="40" name="正方形/長方形 39">
            <a:extLst>
              <a:ext uri="{FF2B5EF4-FFF2-40B4-BE49-F238E27FC236}">
                <a16:creationId xmlns:a16="http://schemas.microsoft.com/office/drawing/2014/main" id="{FEF38D48-17C9-EC49-A58E-A1C3B874E385}"/>
              </a:ext>
            </a:extLst>
          </p:cNvPr>
          <p:cNvSpPr/>
          <p:nvPr/>
        </p:nvSpPr>
        <p:spPr>
          <a:xfrm>
            <a:off x="4252508" y="8446868"/>
            <a:ext cx="1974730" cy="845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sz="1000" b="0" i="0" dirty="0">
                <a:solidFill>
                  <a:srgbClr val="333333"/>
                </a:solidFill>
                <a:effectLst/>
                <a:latin typeface="游ゴシック" panose="020B0400000000000000" pitchFamily="50" charset="-128"/>
                <a:ea typeface="游ゴシック" panose="020B0400000000000000" pitchFamily="50" charset="-128"/>
              </a:rPr>
              <a:t>コンテンツ公開後の反響で販売拠点がない地域からも「</a:t>
            </a:r>
            <a:r>
              <a:rPr kumimoji="1" lang="ja-JP" altLang="en-US" sz="1000" dirty="0">
                <a:solidFill>
                  <a:schemeClr val="tx1"/>
                </a:solidFill>
              </a:rPr>
              <a:t>プレミアム</a:t>
            </a:r>
            <a:r>
              <a:rPr kumimoji="1" lang="en-US" altLang="ja-JP" sz="1000" dirty="0">
                <a:solidFill>
                  <a:schemeClr val="tx1"/>
                </a:solidFill>
              </a:rPr>
              <a:t>Web</a:t>
            </a:r>
            <a:r>
              <a:rPr kumimoji="1" lang="ja-JP" altLang="en-US" sz="1000" dirty="0">
                <a:solidFill>
                  <a:schemeClr val="tx1"/>
                </a:solidFill>
              </a:rPr>
              <a:t>カメラ</a:t>
            </a:r>
            <a:r>
              <a:rPr lang="ja-JP" altLang="en-US" sz="1000" b="0" i="0" dirty="0">
                <a:solidFill>
                  <a:srgbClr val="333333"/>
                </a:solidFill>
                <a:effectLst/>
                <a:latin typeface="游ゴシック" panose="020B0400000000000000" pitchFamily="50" charset="-128"/>
                <a:ea typeface="游ゴシック" panose="020B0400000000000000" pitchFamily="50" charset="-128"/>
              </a:rPr>
              <a:t>試用したい」という問い合わせが増加。前年比</a:t>
            </a:r>
            <a:r>
              <a:rPr lang="ja-JP" altLang="en-US" sz="1000" dirty="0">
                <a:solidFill>
                  <a:srgbClr val="333333"/>
                </a:solidFill>
                <a:latin typeface="游ゴシック" panose="020B0400000000000000" pitchFamily="50" charset="-128"/>
                <a:ea typeface="游ゴシック" panose="020B0400000000000000" pitchFamily="50" charset="-128"/>
              </a:rPr>
              <a:t>７</a:t>
            </a:r>
            <a:r>
              <a:rPr lang="ja-JP" altLang="en-US" sz="1000" b="0" i="0" dirty="0">
                <a:solidFill>
                  <a:srgbClr val="333333"/>
                </a:solidFill>
                <a:effectLst/>
                <a:latin typeface="游ゴシック" panose="020B0400000000000000" pitchFamily="50" charset="-128"/>
                <a:ea typeface="游ゴシック" panose="020B0400000000000000" pitchFamily="50" charset="-128"/>
              </a:rPr>
              <a:t>倍の売上を達成した。</a:t>
            </a:r>
            <a:endParaRPr lang="ja-JP" altLang="en-US" sz="1000" dirty="0"/>
          </a:p>
        </p:txBody>
      </p:sp>
      <p:sp>
        <p:nvSpPr>
          <p:cNvPr id="4" name="円/楕円 3">
            <a:extLst>
              <a:ext uri="{FF2B5EF4-FFF2-40B4-BE49-F238E27FC236}">
                <a16:creationId xmlns:a16="http://schemas.microsoft.com/office/drawing/2014/main" id="{7413EF47-B7AE-284D-8DD3-3CA3E73CF41F}"/>
              </a:ext>
            </a:extLst>
          </p:cNvPr>
          <p:cNvSpPr/>
          <p:nvPr/>
        </p:nvSpPr>
        <p:spPr>
          <a:xfrm>
            <a:off x="3085285" y="5840332"/>
            <a:ext cx="755530" cy="738364"/>
          </a:xfrm>
          <a:prstGeom prst="ellipse">
            <a:avLst/>
          </a:prstGeom>
          <a:solidFill>
            <a:srgbClr val="ED5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2" name="円/楕円 41">
            <a:extLst>
              <a:ext uri="{FF2B5EF4-FFF2-40B4-BE49-F238E27FC236}">
                <a16:creationId xmlns:a16="http://schemas.microsoft.com/office/drawing/2014/main" id="{5652EA5C-361A-CD4C-ACC1-84AA5E542087}"/>
              </a:ext>
            </a:extLst>
          </p:cNvPr>
          <p:cNvSpPr/>
          <p:nvPr/>
        </p:nvSpPr>
        <p:spPr>
          <a:xfrm>
            <a:off x="3085285" y="7148432"/>
            <a:ext cx="755530" cy="738364"/>
          </a:xfrm>
          <a:prstGeom prst="ellipse">
            <a:avLst/>
          </a:prstGeom>
          <a:solidFill>
            <a:srgbClr val="ED5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3" name="円/楕円 42">
            <a:extLst>
              <a:ext uri="{FF2B5EF4-FFF2-40B4-BE49-F238E27FC236}">
                <a16:creationId xmlns:a16="http://schemas.microsoft.com/office/drawing/2014/main" id="{8A9C0683-069C-5C4C-86C0-C73A1884ED13}"/>
              </a:ext>
            </a:extLst>
          </p:cNvPr>
          <p:cNvSpPr/>
          <p:nvPr/>
        </p:nvSpPr>
        <p:spPr>
          <a:xfrm>
            <a:off x="3085285" y="8583532"/>
            <a:ext cx="755530" cy="738364"/>
          </a:xfrm>
          <a:prstGeom prst="ellipse">
            <a:avLst/>
          </a:prstGeom>
          <a:solidFill>
            <a:srgbClr val="ED5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sp>
        <p:nvSpPr>
          <p:cNvPr id="44" name="正方形/長方形 43">
            <a:extLst>
              <a:ext uri="{FF2B5EF4-FFF2-40B4-BE49-F238E27FC236}">
                <a16:creationId xmlns:a16="http://schemas.microsoft.com/office/drawing/2014/main" id="{01488F47-6219-CE4C-B3EF-5CF0EDED3C0D}"/>
              </a:ext>
            </a:extLst>
          </p:cNvPr>
          <p:cNvSpPr/>
          <p:nvPr/>
        </p:nvSpPr>
        <p:spPr>
          <a:xfrm>
            <a:off x="2781300" y="3199134"/>
            <a:ext cx="1854708" cy="123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800" b="1" dirty="0">
                <a:solidFill>
                  <a:schemeClr val="tx1"/>
                </a:solidFill>
              </a:rPr>
              <a:t>テレビ会議商品が主力のまま </a:t>
            </a:r>
          </a:p>
        </p:txBody>
      </p:sp>
      <p:sp>
        <p:nvSpPr>
          <p:cNvPr id="45" name="正方形/長方形 44">
            <a:extLst>
              <a:ext uri="{FF2B5EF4-FFF2-40B4-BE49-F238E27FC236}">
                <a16:creationId xmlns:a16="http://schemas.microsoft.com/office/drawing/2014/main" id="{2851AC1C-CFD6-BD45-87F8-B48F247D3313}"/>
              </a:ext>
            </a:extLst>
          </p:cNvPr>
          <p:cNvSpPr/>
          <p:nvPr/>
        </p:nvSpPr>
        <p:spPr>
          <a:xfrm>
            <a:off x="2781299" y="3371836"/>
            <a:ext cx="1488403" cy="204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100" b="1" dirty="0">
                <a:solidFill>
                  <a:schemeClr val="tx1"/>
                </a:solidFill>
              </a:rPr>
              <a:t>需要変化に乗り遅れた</a:t>
            </a:r>
          </a:p>
        </p:txBody>
      </p:sp>
      <p:sp>
        <p:nvSpPr>
          <p:cNvPr id="46" name="正方形/長方形 45">
            <a:extLst>
              <a:ext uri="{FF2B5EF4-FFF2-40B4-BE49-F238E27FC236}">
                <a16:creationId xmlns:a16="http://schemas.microsoft.com/office/drawing/2014/main" id="{192740DA-67DB-7B41-8A23-5F7DD5BE0B32}"/>
              </a:ext>
            </a:extLst>
          </p:cNvPr>
          <p:cNvSpPr/>
          <p:nvPr/>
        </p:nvSpPr>
        <p:spPr>
          <a:xfrm>
            <a:off x="4981574" y="3199133"/>
            <a:ext cx="1381125" cy="243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800" b="1" dirty="0">
                <a:solidFill>
                  <a:schemeClr val="tx1"/>
                </a:solidFill>
              </a:rPr>
              <a:t>品質面での優位性があるのに</a:t>
            </a:r>
            <a:endParaRPr kumimoji="1" lang="en-US" altLang="ja-JP" sz="800" b="1" dirty="0">
              <a:solidFill>
                <a:schemeClr val="tx1"/>
              </a:solidFill>
            </a:endParaRPr>
          </a:p>
        </p:txBody>
      </p:sp>
      <p:sp>
        <p:nvSpPr>
          <p:cNvPr id="47" name="正方形/長方形 46">
            <a:extLst>
              <a:ext uri="{FF2B5EF4-FFF2-40B4-BE49-F238E27FC236}">
                <a16:creationId xmlns:a16="http://schemas.microsoft.com/office/drawing/2014/main" id="{FEFB3673-49E9-C447-9D00-2A9398C4EAB3}"/>
              </a:ext>
            </a:extLst>
          </p:cNvPr>
          <p:cNvSpPr/>
          <p:nvPr/>
        </p:nvSpPr>
        <p:spPr>
          <a:xfrm>
            <a:off x="4977728" y="3364357"/>
            <a:ext cx="1784619" cy="212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100" b="1" dirty="0">
                <a:solidFill>
                  <a:schemeClr val="tx1"/>
                </a:solidFill>
              </a:rPr>
              <a:t>認知不足で売れない</a:t>
            </a:r>
            <a:endParaRPr kumimoji="1" lang="en-US" altLang="ja-JP" sz="1100" b="1" dirty="0">
              <a:solidFill>
                <a:schemeClr val="tx1"/>
              </a:solidFill>
            </a:endParaRPr>
          </a:p>
        </p:txBody>
      </p:sp>
      <p:pic>
        <p:nvPicPr>
          <p:cNvPr id="13" name="図 12" descr="アイコン&#10;&#10;自動的に生成された説明">
            <a:extLst>
              <a:ext uri="{FF2B5EF4-FFF2-40B4-BE49-F238E27FC236}">
                <a16:creationId xmlns:a16="http://schemas.microsoft.com/office/drawing/2014/main" id="{6DE2A525-637C-4821-845C-E92CDE765E88}"/>
              </a:ext>
            </a:extLst>
          </p:cNvPr>
          <p:cNvPicPr>
            <a:picLocks noChangeAspect="1"/>
          </p:cNvPicPr>
          <p:nvPr/>
        </p:nvPicPr>
        <p:blipFill>
          <a:blip r:embed="rId4"/>
          <a:stretch>
            <a:fillRect/>
          </a:stretch>
        </p:blipFill>
        <p:spPr>
          <a:xfrm>
            <a:off x="3234554" y="5899307"/>
            <a:ext cx="556886" cy="556886"/>
          </a:xfrm>
          <a:prstGeom prst="rect">
            <a:avLst/>
          </a:prstGeom>
        </p:spPr>
      </p:pic>
      <p:pic>
        <p:nvPicPr>
          <p:cNvPr id="16" name="図 15" descr="アイコン&#10;&#10;自動的に生成された説明">
            <a:extLst>
              <a:ext uri="{FF2B5EF4-FFF2-40B4-BE49-F238E27FC236}">
                <a16:creationId xmlns:a16="http://schemas.microsoft.com/office/drawing/2014/main" id="{D784EBCC-F430-4376-AFFE-A08B27037992}"/>
              </a:ext>
            </a:extLst>
          </p:cNvPr>
          <p:cNvPicPr>
            <a:picLocks noChangeAspect="1"/>
          </p:cNvPicPr>
          <p:nvPr/>
        </p:nvPicPr>
        <p:blipFill>
          <a:blip r:embed="rId5"/>
          <a:stretch>
            <a:fillRect/>
          </a:stretch>
        </p:blipFill>
        <p:spPr>
          <a:xfrm>
            <a:off x="3264715" y="7326987"/>
            <a:ext cx="432713" cy="432713"/>
          </a:xfrm>
          <a:prstGeom prst="rect">
            <a:avLst/>
          </a:prstGeom>
        </p:spPr>
      </p:pic>
      <p:pic>
        <p:nvPicPr>
          <p:cNvPr id="24" name="図 23" descr="アイコン&#10;&#10;自動的に生成された説明">
            <a:extLst>
              <a:ext uri="{FF2B5EF4-FFF2-40B4-BE49-F238E27FC236}">
                <a16:creationId xmlns:a16="http://schemas.microsoft.com/office/drawing/2014/main" id="{70C430C1-DF54-484C-972D-2EDAC220A09F}"/>
              </a:ext>
            </a:extLst>
          </p:cNvPr>
          <p:cNvPicPr>
            <a:picLocks noChangeAspect="1"/>
          </p:cNvPicPr>
          <p:nvPr/>
        </p:nvPicPr>
        <p:blipFill>
          <a:blip r:embed="rId6"/>
          <a:stretch>
            <a:fillRect/>
          </a:stretch>
        </p:blipFill>
        <p:spPr>
          <a:xfrm>
            <a:off x="3198848" y="8724690"/>
            <a:ext cx="460480" cy="460480"/>
          </a:xfrm>
          <a:prstGeom prst="rect">
            <a:avLst/>
          </a:prstGeom>
        </p:spPr>
      </p:pic>
      <p:sp>
        <p:nvSpPr>
          <p:cNvPr id="34" name="正方形/長方形 33">
            <a:extLst>
              <a:ext uri="{FF2B5EF4-FFF2-40B4-BE49-F238E27FC236}">
                <a16:creationId xmlns:a16="http://schemas.microsoft.com/office/drawing/2014/main" id="{3321EA33-7C23-A24C-A992-A2CD5524DABD}"/>
              </a:ext>
            </a:extLst>
          </p:cNvPr>
          <p:cNvSpPr/>
          <p:nvPr/>
        </p:nvSpPr>
        <p:spPr>
          <a:xfrm>
            <a:off x="-2088651" y="3199134"/>
            <a:ext cx="1409700" cy="171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endParaRPr kumimoji="1" lang="en-US" altLang="ja-JP" sz="800" b="1" dirty="0">
              <a:solidFill>
                <a:schemeClr val="tx1"/>
              </a:solidFill>
            </a:endParaRPr>
          </a:p>
        </p:txBody>
      </p:sp>
      <p:sp>
        <p:nvSpPr>
          <p:cNvPr id="50" name="正方形/長方形 49">
            <a:extLst>
              <a:ext uri="{FF2B5EF4-FFF2-40B4-BE49-F238E27FC236}">
                <a16:creationId xmlns:a16="http://schemas.microsoft.com/office/drawing/2014/main" id="{3CC47046-AB64-8241-962F-A05C1EA81BCA}"/>
              </a:ext>
            </a:extLst>
          </p:cNvPr>
          <p:cNvSpPr/>
          <p:nvPr/>
        </p:nvSpPr>
        <p:spPr>
          <a:xfrm>
            <a:off x="1193192" y="4943509"/>
            <a:ext cx="4664616" cy="398863"/>
          </a:xfrm>
          <a:prstGeom prst="rect">
            <a:avLst/>
          </a:prstGeom>
          <a:solidFill>
            <a:srgbClr val="F3F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b="1">
                <a:solidFill>
                  <a:schemeClr val="accent2"/>
                </a:solidFill>
              </a:rPr>
              <a:t>メディアとのタイアップ記事広告</a:t>
            </a:r>
            <a:r>
              <a:rPr kumimoji="1" lang="ja-JP" altLang="en-US" b="1">
                <a:solidFill>
                  <a:schemeClr val="tx1"/>
                </a:solidFill>
              </a:rPr>
              <a:t>で解決！</a:t>
            </a:r>
            <a:endParaRPr kumimoji="1" lang="en-US" altLang="ja-JP" b="1" dirty="0">
              <a:solidFill>
                <a:schemeClr val="tx1"/>
              </a:solidFill>
            </a:endParaRPr>
          </a:p>
        </p:txBody>
      </p:sp>
      <p:sp>
        <p:nvSpPr>
          <p:cNvPr id="52" name="正方形/長方形 51">
            <a:extLst>
              <a:ext uri="{FF2B5EF4-FFF2-40B4-BE49-F238E27FC236}">
                <a16:creationId xmlns:a16="http://schemas.microsoft.com/office/drawing/2014/main" id="{0077A168-5F44-1A49-B0D9-BA02DA79E889}"/>
              </a:ext>
            </a:extLst>
          </p:cNvPr>
          <p:cNvSpPr/>
          <p:nvPr/>
        </p:nvSpPr>
        <p:spPr>
          <a:xfrm>
            <a:off x="692150" y="5784590"/>
            <a:ext cx="1998568" cy="407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1200" b="1" dirty="0">
                <a:solidFill>
                  <a:srgbClr val="ED5F29"/>
                </a:solidFill>
              </a:rPr>
              <a:t>Web</a:t>
            </a:r>
            <a:r>
              <a:rPr kumimoji="1" lang="ja-JP" altLang="en-US" sz="1200" b="1">
                <a:solidFill>
                  <a:srgbClr val="ED5F29"/>
                </a:solidFill>
              </a:rPr>
              <a:t>会議に興味ある人々へ</a:t>
            </a:r>
            <a:br>
              <a:rPr kumimoji="1" lang="en-US" altLang="ja-JP" sz="1200" b="1" dirty="0">
                <a:solidFill>
                  <a:srgbClr val="ED5F29"/>
                </a:solidFill>
              </a:rPr>
            </a:br>
            <a:r>
              <a:rPr kumimoji="1" lang="ja-JP" altLang="en-US" sz="1200" b="1">
                <a:solidFill>
                  <a:srgbClr val="ED5F29"/>
                </a:solidFill>
              </a:rPr>
              <a:t>製品が提案できる価値を発信</a:t>
            </a:r>
            <a:endParaRPr kumimoji="1" lang="en-US" altLang="ja-JP" sz="1200" b="1" dirty="0">
              <a:solidFill>
                <a:srgbClr val="ED5F29"/>
              </a:solidFill>
            </a:endParaRPr>
          </a:p>
        </p:txBody>
      </p:sp>
      <p:sp>
        <p:nvSpPr>
          <p:cNvPr id="53" name="正方形/長方形 52">
            <a:extLst>
              <a:ext uri="{FF2B5EF4-FFF2-40B4-BE49-F238E27FC236}">
                <a16:creationId xmlns:a16="http://schemas.microsoft.com/office/drawing/2014/main" id="{D50B6E83-E979-5643-8714-813BB284367B}"/>
              </a:ext>
            </a:extLst>
          </p:cNvPr>
          <p:cNvSpPr/>
          <p:nvPr/>
        </p:nvSpPr>
        <p:spPr>
          <a:xfrm>
            <a:off x="688220" y="6192327"/>
            <a:ext cx="2181860" cy="46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050">
                <a:solidFill>
                  <a:schemeClr val="tx1"/>
                </a:solidFill>
                <a:latin typeface="Yu Gothic" panose="020B0400000000000000" pitchFamily="34" charset="-128"/>
                <a:ea typeface="Yu Gothic" panose="020B0400000000000000" pitchFamily="34" charset="-128"/>
              </a:rPr>
              <a:t>メディアサイトで</a:t>
            </a:r>
            <a:r>
              <a:rPr kumimoji="1" lang="en-US" altLang="ja-JP" sz="1050" dirty="0">
                <a:solidFill>
                  <a:schemeClr val="tx1"/>
                </a:solidFill>
                <a:latin typeface="Yu Gothic" panose="020B0400000000000000" pitchFamily="34" charset="-128"/>
                <a:ea typeface="Yu Gothic" panose="020B0400000000000000" pitchFamily="34" charset="-128"/>
              </a:rPr>
              <a:t>Web</a:t>
            </a:r>
            <a:r>
              <a:rPr kumimoji="1" lang="ja-JP" altLang="en-US" sz="1050">
                <a:solidFill>
                  <a:schemeClr val="tx1"/>
                </a:solidFill>
                <a:latin typeface="Yu Gothic" panose="020B0400000000000000" pitchFamily="34" charset="-128"/>
                <a:ea typeface="Yu Gothic" panose="020B0400000000000000" pitchFamily="34" charset="-128"/>
              </a:rPr>
              <a:t>会議に興味を持っている人との接点を創出する。</a:t>
            </a:r>
            <a:endParaRPr kumimoji="1" lang="en-US" altLang="ja-JP" sz="1050" dirty="0">
              <a:solidFill>
                <a:schemeClr val="tx1"/>
              </a:solidFill>
            </a:endParaRPr>
          </a:p>
        </p:txBody>
      </p:sp>
    </p:spTree>
    <p:extLst>
      <p:ext uri="{BB962C8B-B14F-4D97-AF65-F5344CB8AC3E}">
        <p14:creationId xmlns:p14="http://schemas.microsoft.com/office/powerpoint/2010/main" val="134433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グラフィカル ユーザー インターフェイス が含まれている画像&#10;&#10;自動的に生成された説明">
            <a:extLst>
              <a:ext uri="{FF2B5EF4-FFF2-40B4-BE49-F238E27FC236}">
                <a16:creationId xmlns:a16="http://schemas.microsoft.com/office/drawing/2014/main" id="{2E47AD67-03EB-D843-9AFE-0C0A07591BBB}"/>
              </a:ext>
            </a:extLst>
          </p:cNvPr>
          <p:cNvPicPr>
            <a:picLocks noChangeAspect="1"/>
          </p:cNvPicPr>
          <p:nvPr/>
        </p:nvPicPr>
        <p:blipFill>
          <a:blip r:embed="rId2"/>
          <a:stretch>
            <a:fillRect/>
          </a:stretch>
        </p:blipFill>
        <p:spPr>
          <a:xfrm>
            <a:off x="0" y="108155"/>
            <a:ext cx="6858000" cy="9689690"/>
          </a:xfrm>
          <a:prstGeom prst="rect">
            <a:avLst/>
          </a:prstGeom>
        </p:spPr>
      </p:pic>
      <p:sp>
        <p:nvSpPr>
          <p:cNvPr id="4" name="正方形/長方形 3">
            <a:extLst>
              <a:ext uri="{FF2B5EF4-FFF2-40B4-BE49-F238E27FC236}">
                <a16:creationId xmlns:a16="http://schemas.microsoft.com/office/drawing/2014/main" id="{66A0A09A-A92A-6A42-96D8-4EB7D0E34B04}"/>
              </a:ext>
            </a:extLst>
          </p:cNvPr>
          <p:cNvSpPr/>
          <p:nvPr/>
        </p:nvSpPr>
        <p:spPr>
          <a:xfrm>
            <a:off x="616782" y="1529330"/>
            <a:ext cx="2655055" cy="321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100" b="1">
                <a:solidFill>
                  <a:schemeClr val="tx1"/>
                </a:solidFill>
                <a:latin typeface="Yu Gothic" panose="020B0400000000000000" pitchFamily="34" charset="-128"/>
                <a:ea typeface="Yu Gothic" panose="020B0400000000000000" pitchFamily="34" charset="-128"/>
              </a:rPr>
              <a:t>課題を解決する手段として</a:t>
            </a:r>
            <a:endParaRPr kumimoji="1" lang="en-US" altLang="ja-JP" sz="1100" b="1" dirty="0">
              <a:solidFill>
                <a:schemeClr val="tx1"/>
              </a:solidFill>
              <a:latin typeface="Yu Gothic" panose="020B0400000000000000" pitchFamily="34" charset="-128"/>
              <a:ea typeface="Yu Gothic" panose="020B0400000000000000" pitchFamily="34" charset="-128"/>
            </a:endParaRPr>
          </a:p>
          <a:p>
            <a:r>
              <a:rPr kumimoji="1" lang="ja-JP" altLang="en-US" sz="1100" b="1">
                <a:solidFill>
                  <a:schemeClr val="tx1"/>
                </a:solidFill>
                <a:latin typeface="Yu Gothic" panose="020B0400000000000000" pitchFamily="34" charset="-128"/>
                <a:ea typeface="Yu Gothic" panose="020B0400000000000000" pitchFamily="34" charset="-128"/>
              </a:rPr>
              <a:t>タイアップ記事広告は適切なのか？</a:t>
            </a:r>
            <a:endParaRPr kumimoji="1" lang="en-US" altLang="ja-JP" sz="1100" b="1" dirty="0">
              <a:solidFill>
                <a:schemeClr val="tx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2B56A461-43AA-4546-B001-8B5597566623}"/>
              </a:ext>
            </a:extLst>
          </p:cNvPr>
          <p:cNvSpPr/>
          <p:nvPr/>
        </p:nvSpPr>
        <p:spPr>
          <a:xfrm>
            <a:off x="616782" y="2492942"/>
            <a:ext cx="2655055" cy="321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1100" b="1" dirty="0">
                <a:solidFill>
                  <a:schemeClr val="tx1"/>
                </a:solidFill>
                <a:latin typeface="Yu Gothic" panose="020B0400000000000000" pitchFamily="34" charset="-128"/>
                <a:ea typeface="Yu Gothic" panose="020B0400000000000000" pitchFamily="34" charset="-128"/>
              </a:rPr>
              <a:t>Web</a:t>
            </a:r>
            <a:r>
              <a:rPr kumimoji="1" lang="ja-JP" altLang="en-US" sz="1100" b="1">
                <a:solidFill>
                  <a:schemeClr val="tx1"/>
                </a:solidFill>
                <a:latin typeface="Yu Gothic" panose="020B0400000000000000" pitchFamily="34" charset="-128"/>
                <a:ea typeface="Yu Gothic" panose="020B0400000000000000" pitchFamily="34" charset="-128"/>
              </a:rPr>
              <a:t>会議に興味がある人々へ</a:t>
            </a:r>
            <a:br>
              <a:rPr kumimoji="1" lang="en-US" altLang="ja-JP" sz="1100" b="1" dirty="0">
                <a:solidFill>
                  <a:schemeClr val="tx1"/>
                </a:solidFill>
                <a:latin typeface="Yu Gothic" panose="020B0400000000000000" pitchFamily="34" charset="-128"/>
                <a:ea typeface="Yu Gothic" panose="020B0400000000000000" pitchFamily="34" charset="-128"/>
              </a:rPr>
            </a:br>
            <a:r>
              <a:rPr kumimoji="1" lang="ja-JP" altLang="en-US" sz="1100" b="1">
                <a:solidFill>
                  <a:schemeClr val="tx1"/>
                </a:solidFill>
                <a:latin typeface="Yu Gothic" panose="020B0400000000000000" pitchFamily="34" charset="-128"/>
                <a:ea typeface="Yu Gothic" panose="020B0400000000000000" pitchFamily="34" charset="-128"/>
              </a:rPr>
              <a:t>製品を紹介できるのか？</a:t>
            </a:r>
            <a:endParaRPr kumimoji="1" lang="en-US" altLang="ja-JP" sz="1100" b="1" dirty="0">
              <a:solidFill>
                <a:schemeClr val="tx1"/>
              </a:solidFill>
              <a:latin typeface="Yu Gothic" panose="020B0400000000000000" pitchFamily="34" charset="-128"/>
              <a:ea typeface="Yu Gothic" panose="020B0400000000000000" pitchFamily="34" charset="-128"/>
            </a:endParaRPr>
          </a:p>
        </p:txBody>
      </p:sp>
      <p:sp>
        <p:nvSpPr>
          <p:cNvPr id="6" name="正方形/長方形 5">
            <a:extLst>
              <a:ext uri="{FF2B5EF4-FFF2-40B4-BE49-F238E27FC236}">
                <a16:creationId xmlns:a16="http://schemas.microsoft.com/office/drawing/2014/main" id="{6C947359-DA46-B94F-B439-70FF5F6BF815}"/>
              </a:ext>
            </a:extLst>
          </p:cNvPr>
          <p:cNvSpPr/>
          <p:nvPr/>
        </p:nvSpPr>
        <p:spPr>
          <a:xfrm>
            <a:off x="616782" y="3412104"/>
            <a:ext cx="2655055" cy="321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1100" b="1" dirty="0">
                <a:solidFill>
                  <a:schemeClr val="tx1"/>
                </a:solidFill>
                <a:latin typeface="Yu Gothic" panose="020B0400000000000000" pitchFamily="34" charset="-128"/>
                <a:ea typeface="Yu Gothic" panose="020B0400000000000000" pitchFamily="34" charset="-128"/>
              </a:rPr>
              <a:t>BtoB</a:t>
            </a:r>
            <a:r>
              <a:rPr kumimoji="1" lang="ja-JP" altLang="en-US" sz="1100" b="1" dirty="0">
                <a:solidFill>
                  <a:schemeClr val="tx1"/>
                </a:solidFill>
                <a:latin typeface="Yu Gothic" panose="020B0400000000000000" pitchFamily="34" charset="-128"/>
                <a:ea typeface="Yu Gothic" panose="020B0400000000000000" pitchFamily="34" charset="-128"/>
              </a:rPr>
              <a:t>マーケティングの</a:t>
            </a:r>
            <a:endParaRPr kumimoji="1" lang="en-US" altLang="ja-JP" sz="1100" b="1" dirty="0">
              <a:solidFill>
                <a:schemeClr val="tx1"/>
              </a:solidFill>
              <a:latin typeface="Yu Gothic" panose="020B0400000000000000" pitchFamily="34" charset="-128"/>
              <a:ea typeface="Yu Gothic" panose="020B0400000000000000" pitchFamily="34" charset="-128"/>
            </a:endParaRPr>
          </a:p>
          <a:p>
            <a:r>
              <a:rPr kumimoji="1" lang="ja-JP" altLang="en-US" sz="1100" b="1" dirty="0">
                <a:solidFill>
                  <a:schemeClr val="tx1"/>
                </a:solidFill>
                <a:latin typeface="Yu Gothic" panose="020B0400000000000000" pitchFamily="34" charset="-128"/>
                <a:ea typeface="Yu Gothic" panose="020B0400000000000000" pitchFamily="34" charset="-128"/>
              </a:rPr>
              <a:t>支援はあるか</a:t>
            </a:r>
            <a:endParaRPr kumimoji="1" lang="en-US" altLang="ja-JP" sz="1100" b="1" dirty="0">
              <a:solidFill>
                <a:schemeClr val="tx1"/>
              </a:solidFill>
              <a:latin typeface="Yu Gothic" panose="020B0400000000000000" pitchFamily="34" charset="-128"/>
              <a:ea typeface="Yu Gothic" panose="020B0400000000000000" pitchFamily="34" charset="-128"/>
            </a:endParaRPr>
          </a:p>
        </p:txBody>
      </p:sp>
      <p:sp>
        <p:nvSpPr>
          <p:cNvPr id="7" name="正方形/長方形 6">
            <a:extLst>
              <a:ext uri="{FF2B5EF4-FFF2-40B4-BE49-F238E27FC236}">
                <a16:creationId xmlns:a16="http://schemas.microsoft.com/office/drawing/2014/main" id="{61CD0B4A-F2BB-3A46-B88D-8F11737A38F2}"/>
              </a:ext>
            </a:extLst>
          </p:cNvPr>
          <p:cNvSpPr/>
          <p:nvPr/>
        </p:nvSpPr>
        <p:spPr>
          <a:xfrm>
            <a:off x="616782" y="1950811"/>
            <a:ext cx="2812218" cy="255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900">
                <a:solidFill>
                  <a:schemeClr val="tx1"/>
                </a:solidFill>
                <a:latin typeface="Yu Gothic" panose="020B0400000000000000" pitchFamily="34" charset="-128"/>
                <a:ea typeface="Yu Gothic" panose="020B0400000000000000" pitchFamily="34" charset="-128"/>
              </a:rPr>
              <a:t>過去の広告出稿</a:t>
            </a:r>
            <a:r>
              <a:rPr kumimoji="1" lang="ja-JP" altLang="en-US" sz="900" dirty="0">
                <a:solidFill>
                  <a:schemeClr val="tx1"/>
                </a:solidFill>
                <a:latin typeface="Yu Gothic" panose="020B0400000000000000" pitchFamily="34" charset="-128"/>
                <a:ea typeface="Yu Gothic" panose="020B0400000000000000" pitchFamily="34" charset="-128"/>
              </a:rPr>
              <a:t>で</a:t>
            </a:r>
            <a:r>
              <a:rPr kumimoji="1" lang="ja-JP" altLang="en-US" sz="900">
                <a:solidFill>
                  <a:schemeClr val="tx1"/>
                </a:solidFill>
                <a:latin typeface="Yu Gothic" panose="020B0400000000000000" pitchFamily="34" charset="-128"/>
                <a:ea typeface="Yu Gothic" panose="020B0400000000000000" pitchFamily="34" charset="-128"/>
              </a:rPr>
              <a:t>成果が出なかった。認知向上の目的達成の手段として適切なのか、不安</a:t>
            </a:r>
            <a:r>
              <a:rPr kumimoji="1" lang="ja-JP" altLang="en-US" sz="900" dirty="0">
                <a:solidFill>
                  <a:schemeClr val="tx1"/>
                </a:solidFill>
                <a:latin typeface="Yu Gothic" panose="020B0400000000000000" pitchFamily="34" charset="-128"/>
                <a:ea typeface="Yu Gothic" panose="020B0400000000000000" pitchFamily="34" charset="-128"/>
              </a:rPr>
              <a:t>があった。</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8" name="正方形/長方形 7">
            <a:extLst>
              <a:ext uri="{FF2B5EF4-FFF2-40B4-BE49-F238E27FC236}">
                <a16:creationId xmlns:a16="http://schemas.microsoft.com/office/drawing/2014/main" id="{3CDF7147-3923-624A-B54E-8CA30BC539B3}"/>
              </a:ext>
            </a:extLst>
          </p:cNvPr>
          <p:cNvSpPr/>
          <p:nvPr/>
        </p:nvSpPr>
        <p:spPr>
          <a:xfrm>
            <a:off x="616782" y="2900135"/>
            <a:ext cx="2812218" cy="318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sz="900" b="0" i="0">
                <a:solidFill>
                  <a:schemeClr val="tx1"/>
                </a:solidFill>
                <a:effectLst/>
                <a:latin typeface="游ゴシック" panose="020B0400000000000000" pitchFamily="50" charset="-128"/>
                <a:ea typeface="游ゴシック" panose="020B0400000000000000" pitchFamily="50" charset="-128"/>
              </a:rPr>
              <a:t>「</a:t>
            </a:r>
            <a:r>
              <a:rPr lang="en-US" altLang="ja-JP" sz="900" b="0" i="0" dirty="0">
                <a:solidFill>
                  <a:schemeClr val="tx1"/>
                </a:solidFill>
                <a:effectLst/>
                <a:latin typeface="游ゴシック" panose="020B0400000000000000" pitchFamily="50" charset="-128"/>
                <a:ea typeface="游ゴシック" panose="020B0400000000000000" pitchFamily="50" charset="-128"/>
              </a:rPr>
              <a:t>Web</a:t>
            </a:r>
            <a:r>
              <a:rPr lang="ja-JP" altLang="en-US" sz="900" b="0" i="0">
                <a:solidFill>
                  <a:schemeClr val="tx1"/>
                </a:solidFill>
                <a:effectLst/>
                <a:latin typeface="游ゴシック" panose="020B0400000000000000" pitchFamily="50" charset="-128"/>
                <a:ea typeface="游ゴシック" panose="020B0400000000000000" pitchFamily="50" charset="-128"/>
              </a:rPr>
              <a:t>会議」に興味関心を持って</a:t>
            </a:r>
            <a:r>
              <a:rPr kumimoji="1" lang="ja-JP" altLang="en-US" sz="900">
                <a:solidFill>
                  <a:schemeClr val="tx1"/>
                </a:solidFill>
                <a:latin typeface="游ゴシック" panose="020B0400000000000000" pitchFamily="50" charset="-128"/>
                <a:ea typeface="游ゴシック" panose="020B0400000000000000" pitchFamily="50" charset="-128"/>
              </a:rPr>
              <a:t>プレミアム</a:t>
            </a:r>
            <a:r>
              <a:rPr kumimoji="1" lang="en-US" altLang="ja-JP" sz="900" dirty="0">
                <a:solidFill>
                  <a:schemeClr val="tx1"/>
                </a:solidFill>
                <a:latin typeface="游ゴシック" panose="020B0400000000000000" pitchFamily="50" charset="-128"/>
                <a:ea typeface="游ゴシック" panose="020B0400000000000000" pitchFamily="50" charset="-128"/>
              </a:rPr>
              <a:t>Web</a:t>
            </a:r>
            <a:r>
              <a:rPr kumimoji="1" lang="ja-JP" altLang="en-US" sz="900" dirty="0">
                <a:solidFill>
                  <a:schemeClr val="tx1"/>
                </a:solidFill>
                <a:latin typeface="游ゴシック" panose="020B0400000000000000" pitchFamily="50" charset="-128"/>
                <a:ea typeface="游ゴシック" panose="020B0400000000000000" pitchFamily="50" charset="-128"/>
              </a:rPr>
              <a:t>カメラ</a:t>
            </a:r>
            <a:r>
              <a:rPr kumimoji="1" lang="ja-JP" altLang="en-US" sz="900">
                <a:solidFill>
                  <a:schemeClr val="tx1"/>
                </a:solidFill>
                <a:latin typeface="游ゴシック" panose="020B0400000000000000" pitchFamily="50" charset="-128"/>
                <a:ea typeface="游ゴシック" panose="020B0400000000000000" pitchFamily="50" charset="-128"/>
              </a:rPr>
              <a:t>の潜在見込客へ接点を持てるのか。</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9" name="正方形/長方形 8">
            <a:extLst>
              <a:ext uri="{FF2B5EF4-FFF2-40B4-BE49-F238E27FC236}">
                <a16:creationId xmlns:a16="http://schemas.microsoft.com/office/drawing/2014/main" id="{0EE3C654-6B3F-FF49-8BDF-7E2EFCB522A4}"/>
              </a:ext>
            </a:extLst>
          </p:cNvPr>
          <p:cNvSpPr/>
          <p:nvPr/>
        </p:nvSpPr>
        <p:spPr>
          <a:xfrm>
            <a:off x="616782" y="3785961"/>
            <a:ext cx="2812218" cy="262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900" dirty="0">
                <a:solidFill>
                  <a:schemeClr val="tx1"/>
                </a:solidFill>
                <a:latin typeface="Yu Gothic" panose="020B0400000000000000" pitchFamily="34" charset="-128"/>
                <a:ea typeface="Yu Gothic" panose="020B0400000000000000" pitchFamily="34" charset="-128"/>
              </a:rPr>
              <a:t>当時はマーケティング部門がなく、営業が兼任している状態。手厚いサポートは受けられるか。</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10" name="正方形/長方形 9">
            <a:extLst>
              <a:ext uri="{FF2B5EF4-FFF2-40B4-BE49-F238E27FC236}">
                <a16:creationId xmlns:a16="http://schemas.microsoft.com/office/drawing/2014/main" id="{386D3460-48EE-884A-A315-967DBC6AA1A0}"/>
              </a:ext>
            </a:extLst>
          </p:cNvPr>
          <p:cNvSpPr/>
          <p:nvPr/>
        </p:nvSpPr>
        <p:spPr>
          <a:xfrm>
            <a:off x="4132719" y="1564254"/>
            <a:ext cx="1882319"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sz="900" b="0" i="0">
                <a:solidFill>
                  <a:schemeClr val="tx1"/>
                </a:solidFill>
                <a:effectLst/>
                <a:latin typeface="游ゴシック" panose="020B0400000000000000" pitchFamily="50" charset="-128"/>
                <a:ea typeface="游ゴシック" panose="020B0400000000000000" pitchFamily="50" charset="-128"/>
              </a:rPr>
              <a:t>タイアップ記事広告の活用法をアドバイスしてくれた</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13" name="正方形/長方形 12">
            <a:extLst>
              <a:ext uri="{FF2B5EF4-FFF2-40B4-BE49-F238E27FC236}">
                <a16:creationId xmlns:a16="http://schemas.microsoft.com/office/drawing/2014/main" id="{279FB84C-D0E1-2942-94EF-2C0743A20CD4}"/>
              </a:ext>
            </a:extLst>
          </p:cNvPr>
          <p:cNvSpPr/>
          <p:nvPr/>
        </p:nvSpPr>
        <p:spPr>
          <a:xfrm>
            <a:off x="4123759" y="2450080"/>
            <a:ext cx="1882319"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sz="900" b="0" i="0" dirty="0">
                <a:solidFill>
                  <a:srgbClr val="333333"/>
                </a:solidFill>
                <a:effectLst/>
                <a:latin typeface="游ゴシック" panose="020B0400000000000000" pitchFamily="50" charset="-128"/>
                <a:ea typeface="游ゴシック" panose="020B0400000000000000" pitchFamily="50" charset="-128"/>
              </a:rPr>
              <a:t>働き方改革支援をする企画</a:t>
            </a:r>
            <a:endParaRPr lang="en-US" altLang="ja-JP" sz="900" b="0" i="0" dirty="0">
              <a:solidFill>
                <a:srgbClr val="333333"/>
              </a:solidFill>
              <a:effectLst/>
              <a:latin typeface="游ゴシック" panose="020B0400000000000000" pitchFamily="50" charset="-128"/>
              <a:ea typeface="游ゴシック" panose="020B0400000000000000" pitchFamily="50" charset="-128"/>
            </a:endParaRPr>
          </a:p>
          <a:p>
            <a:r>
              <a:rPr lang="ja-JP" altLang="en-US" sz="900" b="0" i="0" dirty="0">
                <a:solidFill>
                  <a:srgbClr val="333333"/>
                </a:solidFill>
                <a:effectLst/>
                <a:latin typeface="游ゴシック" panose="020B0400000000000000" pitchFamily="50" charset="-128"/>
                <a:ea typeface="游ゴシック" panose="020B0400000000000000" pitchFamily="50" charset="-128"/>
              </a:rPr>
              <a:t>「</a:t>
            </a:r>
            <a:r>
              <a:rPr lang="en-US" altLang="ja-JP" sz="900" b="0" i="0" dirty="0">
                <a:solidFill>
                  <a:srgbClr val="333333"/>
                </a:solidFill>
                <a:effectLst/>
                <a:latin typeface="游ゴシック" panose="020B0400000000000000" pitchFamily="50" charset="-128"/>
                <a:ea typeface="游ゴシック" panose="020B0400000000000000" pitchFamily="50" charset="-128"/>
              </a:rPr>
              <a:t>Web</a:t>
            </a:r>
            <a:r>
              <a:rPr lang="ja-JP" altLang="en-US" sz="900" b="0" i="0" dirty="0">
                <a:solidFill>
                  <a:srgbClr val="333333"/>
                </a:solidFill>
                <a:effectLst/>
                <a:latin typeface="游ゴシック" panose="020B0400000000000000" pitchFamily="50" charset="-128"/>
                <a:ea typeface="游ゴシック" panose="020B0400000000000000" pitchFamily="50" charset="-128"/>
              </a:rPr>
              <a:t>会議、</a:t>
            </a:r>
            <a:r>
              <a:rPr lang="en-US" altLang="ja-JP" sz="900" b="0" i="0" dirty="0">
                <a:solidFill>
                  <a:srgbClr val="333333"/>
                </a:solidFill>
                <a:effectLst/>
                <a:latin typeface="游ゴシック" panose="020B0400000000000000" pitchFamily="50" charset="-128"/>
                <a:ea typeface="游ゴシック" panose="020B0400000000000000" pitchFamily="50" charset="-128"/>
              </a:rPr>
              <a:t>OK</a:t>
            </a:r>
            <a:r>
              <a:rPr lang="ja-JP" altLang="en-US" sz="900" b="0" i="0" dirty="0">
                <a:solidFill>
                  <a:srgbClr val="333333"/>
                </a:solidFill>
                <a:effectLst/>
                <a:latin typeface="游ゴシック" panose="020B0400000000000000" pitchFamily="50" charset="-128"/>
                <a:ea typeface="游ゴシック" panose="020B0400000000000000" pitchFamily="50" charset="-128"/>
              </a:rPr>
              <a:t>です！」の実施</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DE663195-F66A-C241-A935-02CCF7B54BC2}"/>
              </a:ext>
            </a:extLst>
          </p:cNvPr>
          <p:cNvSpPr/>
          <p:nvPr/>
        </p:nvSpPr>
        <p:spPr>
          <a:xfrm>
            <a:off x="476269" y="6695024"/>
            <a:ext cx="1347750"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800" dirty="0">
                <a:solidFill>
                  <a:schemeClr val="tx1"/>
                </a:solidFill>
                <a:latin typeface="Yu Gothic" panose="020B0400000000000000" pitchFamily="34" charset="-128"/>
                <a:ea typeface="Yu Gothic" panose="020B0400000000000000" pitchFamily="34" charset="-128"/>
              </a:rPr>
              <a:t>アバー・インフォメーション</a:t>
            </a:r>
          </a:p>
          <a:p>
            <a:r>
              <a:rPr kumimoji="1" lang="ja-JP" altLang="en-US" sz="800" dirty="0">
                <a:solidFill>
                  <a:schemeClr val="tx1"/>
                </a:solidFill>
                <a:latin typeface="Yu Gothic" panose="020B0400000000000000" pitchFamily="34" charset="-128"/>
                <a:ea typeface="Yu Gothic" panose="020B0400000000000000" pitchFamily="34" charset="-128"/>
              </a:rPr>
              <a:t>株式会社</a:t>
            </a:r>
          </a:p>
          <a:p>
            <a:r>
              <a:rPr kumimoji="1" lang="ja-JP" altLang="en-US" sz="700" dirty="0">
                <a:solidFill>
                  <a:schemeClr val="tx1"/>
                </a:solidFill>
                <a:latin typeface="Yu Gothic" panose="020B0400000000000000" pitchFamily="34" charset="-128"/>
                <a:ea typeface="Yu Gothic" panose="020B0400000000000000" pitchFamily="34" charset="-128"/>
              </a:rPr>
              <a:t>ビジネスソリューション事業部 部長 </a:t>
            </a:r>
            <a:r>
              <a:rPr kumimoji="1" lang="ja-JP" altLang="en-US" sz="900" dirty="0">
                <a:solidFill>
                  <a:schemeClr val="tx1"/>
                </a:solidFill>
                <a:latin typeface="Yu Gothic" panose="020B0400000000000000" pitchFamily="34" charset="-128"/>
                <a:ea typeface="Yu Gothic" panose="020B0400000000000000" pitchFamily="34" charset="-128"/>
              </a:rPr>
              <a:t>町田 貴宏</a:t>
            </a:r>
            <a:r>
              <a:rPr kumimoji="1" lang="ja-JP" altLang="en-US" sz="700" dirty="0">
                <a:solidFill>
                  <a:schemeClr val="tx1"/>
                </a:solidFill>
                <a:latin typeface="Yu Gothic" panose="020B0400000000000000" pitchFamily="34" charset="-128"/>
                <a:ea typeface="Yu Gothic" panose="020B0400000000000000" pitchFamily="34" charset="-128"/>
              </a:rPr>
              <a:t>氏</a:t>
            </a:r>
            <a:endParaRPr kumimoji="1" lang="en-US" altLang="ja-JP" sz="700" dirty="0">
              <a:solidFill>
                <a:schemeClr val="tx1"/>
              </a:solidFill>
              <a:latin typeface="Yu Gothic" panose="020B0400000000000000" pitchFamily="34" charset="-128"/>
              <a:ea typeface="Yu Gothic" panose="020B0400000000000000" pitchFamily="34" charset="-128"/>
            </a:endParaRPr>
          </a:p>
        </p:txBody>
      </p:sp>
      <p:sp>
        <p:nvSpPr>
          <p:cNvPr id="15" name="正方形/長方形 14">
            <a:extLst>
              <a:ext uri="{FF2B5EF4-FFF2-40B4-BE49-F238E27FC236}">
                <a16:creationId xmlns:a16="http://schemas.microsoft.com/office/drawing/2014/main" id="{1C699139-067A-5F49-B823-D95E921CEB45}"/>
              </a:ext>
            </a:extLst>
          </p:cNvPr>
          <p:cNvSpPr/>
          <p:nvPr/>
        </p:nvSpPr>
        <p:spPr>
          <a:xfrm>
            <a:off x="361422" y="4832258"/>
            <a:ext cx="5563889" cy="302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1600" b="1" dirty="0" err="1">
                <a:solidFill>
                  <a:schemeClr val="tx1"/>
                </a:solidFill>
                <a:latin typeface="Yu Gothic" panose="020B0400000000000000" pitchFamily="34" charset="-128"/>
                <a:ea typeface="Yu Gothic" panose="020B0400000000000000" pitchFamily="34" charset="-128"/>
              </a:rPr>
              <a:t>BtoB</a:t>
            </a:r>
            <a:r>
              <a:rPr kumimoji="1" lang="ja-JP" altLang="en-US" sz="1600" b="1" dirty="0">
                <a:solidFill>
                  <a:schemeClr val="tx1"/>
                </a:solidFill>
                <a:latin typeface="Yu Gothic" panose="020B0400000000000000" pitchFamily="34" charset="-128"/>
                <a:ea typeface="Yu Gothic" panose="020B0400000000000000" pitchFamily="34" charset="-128"/>
              </a:rPr>
              <a:t>マーケティングに対する社内の意識変化が大きかった</a:t>
            </a:r>
            <a:endParaRPr kumimoji="1" lang="en-US" altLang="ja-JP" sz="1600" b="1" dirty="0">
              <a:solidFill>
                <a:schemeClr val="tx1"/>
              </a:solidFill>
              <a:latin typeface="Yu Gothic" panose="020B0400000000000000" pitchFamily="34" charset="-128"/>
              <a:ea typeface="Yu Gothic" panose="020B0400000000000000" pitchFamily="34" charset="-128"/>
            </a:endParaRPr>
          </a:p>
        </p:txBody>
      </p:sp>
      <p:sp>
        <p:nvSpPr>
          <p:cNvPr id="17" name="正方形/長方形 16">
            <a:extLst>
              <a:ext uri="{FF2B5EF4-FFF2-40B4-BE49-F238E27FC236}">
                <a16:creationId xmlns:a16="http://schemas.microsoft.com/office/drawing/2014/main" id="{7BDC4711-5E30-D04A-8639-00441002D7B4}"/>
              </a:ext>
            </a:extLst>
          </p:cNvPr>
          <p:cNvSpPr/>
          <p:nvPr/>
        </p:nvSpPr>
        <p:spPr>
          <a:xfrm>
            <a:off x="2300288" y="5177529"/>
            <a:ext cx="4186237" cy="221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800" dirty="0">
                <a:solidFill>
                  <a:schemeClr val="tx1"/>
                </a:solidFill>
                <a:latin typeface="Yu Gothic" panose="020B0400000000000000" pitchFamily="34" charset="-128"/>
                <a:ea typeface="Yu Gothic" panose="020B0400000000000000" pitchFamily="34" charset="-128"/>
              </a:rPr>
              <a:t>もともと弊社の</a:t>
            </a:r>
            <a:r>
              <a:rPr kumimoji="1" lang="ja-JP" altLang="en-US" sz="800">
                <a:solidFill>
                  <a:schemeClr val="tx1"/>
                </a:solidFill>
                <a:latin typeface="Yu Gothic" panose="020B0400000000000000" pitchFamily="34" charset="-128"/>
                <a:ea typeface="Yu Gothic" panose="020B0400000000000000" pitchFamily="34" charset="-128"/>
              </a:rPr>
              <a:t>主力商品は、テレビ</a:t>
            </a:r>
            <a:r>
              <a:rPr kumimoji="1" lang="ja-JP" altLang="en-US" sz="800" dirty="0">
                <a:solidFill>
                  <a:schemeClr val="tx1"/>
                </a:solidFill>
                <a:latin typeface="Yu Gothic" panose="020B0400000000000000" pitchFamily="34" charset="-128"/>
                <a:ea typeface="Yu Gothic" panose="020B0400000000000000" pitchFamily="34" charset="-128"/>
              </a:rPr>
              <a:t>会議専用機は一式何百万というテレビ会議システムでした。</a:t>
            </a:r>
            <a:r>
              <a:rPr kumimoji="1" lang="ja-JP" altLang="en-US" sz="800">
                <a:solidFill>
                  <a:schemeClr val="tx1"/>
                </a:solidFill>
                <a:latin typeface="Yu Gothic" panose="020B0400000000000000" pitchFamily="34" charset="-128"/>
                <a:ea typeface="Yu Gothic" panose="020B0400000000000000" pitchFamily="34" charset="-128"/>
              </a:rPr>
              <a:t>広告を出すと</a:t>
            </a:r>
            <a:r>
              <a:rPr kumimoji="1" lang="ja-JP" altLang="en-US" sz="800" dirty="0">
                <a:solidFill>
                  <a:schemeClr val="tx1"/>
                </a:solidFill>
                <a:latin typeface="Yu Gothic" panose="020B0400000000000000" pitchFamily="34" charset="-128"/>
                <a:ea typeface="Yu Gothic" panose="020B0400000000000000" pitchFamily="34" charset="-128"/>
              </a:rPr>
              <a:t>いうより、地道に営業して売っていくスタイルだったんです。</a:t>
            </a:r>
            <a:r>
              <a:rPr kumimoji="1" lang="en-US" altLang="ja-JP" sz="800" dirty="0">
                <a:solidFill>
                  <a:schemeClr val="tx1"/>
                </a:solidFill>
                <a:latin typeface="Yu Gothic" panose="020B0400000000000000" pitchFamily="34" charset="-128"/>
                <a:ea typeface="Yu Gothic" panose="020B0400000000000000" pitchFamily="34" charset="-128"/>
              </a:rPr>
              <a:t>USB</a:t>
            </a:r>
            <a:r>
              <a:rPr kumimoji="1" lang="ja-JP" altLang="en-US" sz="800" dirty="0">
                <a:solidFill>
                  <a:schemeClr val="tx1"/>
                </a:solidFill>
                <a:latin typeface="Yu Gothic" panose="020B0400000000000000" pitchFamily="34" charset="-128"/>
                <a:ea typeface="Yu Gothic" panose="020B0400000000000000" pitchFamily="34" charset="-128"/>
              </a:rPr>
              <a:t>で接続する</a:t>
            </a:r>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会議カメラは、手頃な価格のため広く需要を喚起して見込み客に対してアプローチしていくスタイルに変えていかねばなりません。ところが社内にはマーケティングの部署もなく、</a:t>
            </a:r>
            <a:r>
              <a:rPr kumimoji="1" lang="en-US" altLang="ja-JP" sz="800" dirty="0" err="1">
                <a:solidFill>
                  <a:schemeClr val="tx1"/>
                </a:solidFill>
                <a:latin typeface="Yu Gothic" panose="020B0400000000000000" pitchFamily="34" charset="-128"/>
                <a:ea typeface="Yu Gothic" panose="020B0400000000000000" pitchFamily="34" charset="-128"/>
              </a:rPr>
              <a:t>BtoB</a:t>
            </a:r>
            <a:r>
              <a:rPr kumimoji="1" lang="ja-JP" altLang="en-US" sz="800" dirty="0">
                <a:solidFill>
                  <a:schemeClr val="tx1"/>
                </a:solidFill>
                <a:latin typeface="Yu Gothic" panose="020B0400000000000000" pitchFamily="34" charset="-128"/>
                <a:ea typeface="Yu Gothic" panose="020B0400000000000000" pitchFamily="34" charset="-128"/>
              </a:rPr>
              <a:t>マーケティングの動きは一切実践できていませんでした。そこで新製品のリリースに合わせて広告</a:t>
            </a:r>
            <a:r>
              <a:rPr kumimoji="1" lang="ja-JP" altLang="en-US" sz="800">
                <a:solidFill>
                  <a:schemeClr val="tx1"/>
                </a:solidFill>
                <a:latin typeface="Yu Gothic" panose="020B0400000000000000" pitchFamily="34" charset="-128"/>
                <a:ea typeface="Yu Gothic" panose="020B0400000000000000" pitchFamily="34" charset="-128"/>
              </a:rPr>
              <a:t>宣伝を</a:t>
            </a:r>
            <a:r>
              <a:rPr kumimoji="1" lang="en-US" altLang="ja-JP" sz="800" dirty="0">
                <a:solidFill>
                  <a:schemeClr val="tx1"/>
                </a:solidFill>
                <a:latin typeface="Yu Gothic" panose="020B0400000000000000" pitchFamily="34" charset="-128"/>
                <a:ea typeface="Yu Gothic" panose="020B0400000000000000" pitchFamily="34" charset="-128"/>
              </a:rPr>
              <a:t>GAX</a:t>
            </a:r>
            <a:r>
              <a:rPr kumimoji="1" lang="ja-JP" altLang="en-US" sz="800">
                <a:solidFill>
                  <a:schemeClr val="tx1"/>
                </a:solidFill>
                <a:latin typeface="Yu Gothic" panose="020B0400000000000000" pitchFamily="34" charset="-128"/>
                <a:ea typeface="Yu Gothic" panose="020B0400000000000000" pitchFamily="34" charset="-128"/>
              </a:rPr>
              <a:t>さんに</a:t>
            </a:r>
            <a:r>
              <a:rPr kumimoji="1" lang="ja-JP" altLang="en-US" sz="800" dirty="0">
                <a:solidFill>
                  <a:schemeClr val="tx1"/>
                </a:solidFill>
                <a:latin typeface="Yu Gothic" panose="020B0400000000000000" pitchFamily="34" charset="-128"/>
                <a:ea typeface="Yu Gothic" panose="020B0400000000000000" pitchFamily="34" charset="-128"/>
              </a:rPr>
              <a:t>相談。弊社の</a:t>
            </a:r>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会議カメラ</a:t>
            </a:r>
            <a:r>
              <a:rPr kumimoji="1" lang="ja-JP" altLang="en-US" sz="800">
                <a:solidFill>
                  <a:schemeClr val="tx1"/>
                </a:solidFill>
                <a:latin typeface="Yu Gothic" panose="020B0400000000000000" pitchFamily="34" charset="-128"/>
                <a:ea typeface="Yu Gothic" panose="020B0400000000000000" pitchFamily="34" charset="-128"/>
              </a:rPr>
              <a:t>を使ったメディアとのタイアップ記事広告を活用し認知向上を目指す施策をご提案いただき</a:t>
            </a:r>
            <a:r>
              <a:rPr kumimoji="1" lang="ja-JP" altLang="en-US" sz="800" dirty="0">
                <a:solidFill>
                  <a:schemeClr val="tx1"/>
                </a:solidFill>
                <a:latin typeface="Yu Gothic" panose="020B0400000000000000" pitchFamily="34" charset="-128"/>
                <a:ea typeface="Yu Gothic" panose="020B0400000000000000" pitchFamily="34" charset="-128"/>
              </a:rPr>
              <a:t>、依頼しました。</a:t>
            </a:r>
            <a:endParaRPr kumimoji="1" lang="en-US" altLang="ja-JP" sz="800" dirty="0">
              <a:solidFill>
                <a:schemeClr val="tx1"/>
              </a:solidFill>
              <a:latin typeface="Yu Gothic" panose="020B0400000000000000" pitchFamily="34" charset="-128"/>
              <a:ea typeface="Yu Gothic" panose="020B0400000000000000" pitchFamily="34" charset="-128"/>
            </a:endParaRPr>
          </a:p>
          <a:p>
            <a:endParaRPr kumimoji="1" lang="en-US" altLang="ja-JP" sz="800" dirty="0">
              <a:solidFill>
                <a:schemeClr val="tx1"/>
              </a:solidFill>
              <a:latin typeface="Yu Gothic" panose="020B0400000000000000" pitchFamily="34" charset="-128"/>
              <a:ea typeface="Yu Gothic" panose="020B0400000000000000" pitchFamily="34" charset="-128"/>
            </a:endParaRPr>
          </a:p>
          <a:p>
            <a:r>
              <a:rPr kumimoji="1" lang="ja-JP" altLang="en-US" sz="800">
                <a:solidFill>
                  <a:schemeClr val="tx1"/>
                </a:solidFill>
                <a:latin typeface="Yu Gothic" panose="020B0400000000000000" pitchFamily="34" charset="-128"/>
                <a:ea typeface="Yu Gothic" panose="020B0400000000000000" pitchFamily="34" charset="-128"/>
              </a:rPr>
              <a:t>タイアップ記事広告は、公開後まもなく検索</a:t>
            </a:r>
            <a:r>
              <a:rPr kumimoji="1" lang="ja-JP" altLang="en-US" sz="800" dirty="0">
                <a:solidFill>
                  <a:schemeClr val="tx1"/>
                </a:solidFill>
                <a:latin typeface="Yu Gothic" panose="020B0400000000000000" pitchFamily="34" charset="-128"/>
                <a:ea typeface="Yu Gothic" panose="020B0400000000000000" pitchFamily="34" charset="-128"/>
              </a:rPr>
              <a:t>結果の上位に</a:t>
            </a:r>
            <a:r>
              <a:rPr kumimoji="1" lang="ja-JP" altLang="en-US" sz="800">
                <a:solidFill>
                  <a:schemeClr val="tx1"/>
                </a:solidFill>
                <a:latin typeface="Yu Gothic" panose="020B0400000000000000" pitchFamily="34" charset="-128"/>
                <a:ea typeface="Yu Gothic" panose="020B0400000000000000" pitchFamily="34" charset="-128"/>
              </a:rPr>
              <a:t>表示されました。また、公開のタイミングにコロナ禍へ突入し、多く</a:t>
            </a:r>
            <a:r>
              <a:rPr kumimoji="1" lang="ja-JP" altLang="en-US" sz="800" dirty="0">
                <a:solidFill>
                  <a:schemeClr val="tx1"/>
                </a:solidFill>
                <a:latin typeface="Yu Gothic" panose="020B0400000000000000" pitchFamily="34" charset="-128"/>
                <a:ea typeface="Yu Gothic" panose="020B0400000000000000" pitchFamily="34" charset="-128"/>
              </a:rPr>
              <a:t>の企業ではリモートワークをせざるを得ない状況になりました。社会的に</a:t>
            </a:r>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会議の需要が高まったことが追い風となり、売上は前年比で７倍を達成。サイトへのアクセスも前年比で２倍近くまで伸びています。メディアタイアップの成果だけでなく、興味関心をもつ潜在的な見込み客にいかにアプローチしていくことの重要性を感じました。</a:t>
            </a:r>
            <a:endParaRPr kumimoji="1" lang="en-US" altLang="ja-JP" sz="800" dirty="0">
              <a:solidFill>
                <a:schemeClr val="tx1"/>
              </a:solidFill>
              <a:latin typeface="Yu Gothic" panose="020B0400000000000000" pitchFamily="34" charset="-128"/>
              <a:ea typeface="Yu Gothic" panose="020B0400000000000000" pitchFamily="34" charset="-128"/>
            </a:endParaRPr>
          </a:p>
          <a:p>
            <a:endParaRPr kumimoji="1" lang="en-US" altLang="ja-JP" sz="800" dirty="0">
              <a:solidFill>
                <a:schemeClr val="tx1"/>
              </a:solidFill>
              <a:latin typeface="Yu Gothic" panose="020B0400000000000000" pitchFamily="34" charset="-128"/>
              <a:ea typeface="Yu Gothic" panose="020B0400000000000000" pitchFamily="34" charset="-128"/>
            </a:endParaRPr>
          </a:p>
          <a:p>
            <a:r>
              <a:rPr kumimoji="1" lang="ja-JP" altLang="en-US" sz="800" dirty="0">
                <a:solidFill>
                  <a:schemeClr val="tx1"/>
                </a:solidFill>
                <a:latin typeface="Yu Gothic" panose="020B0400000000000000" pitchFamily="34" charset="-128"/>
                <a:ea typeface="Yu Gothic" panose="020B0400000000000000" pitchFamily="34" charset="-128"/>
              </a:rPr>
              <a:t>今では社内全体が「いかに</a:t>
            </a:r>
            <a:r>
              <a:rPr kumimoji="1" lang="en-US" altLang="ja-JP" sz="800" dirty="0" err="1">
                <a:solidFill>
                  <a:schemeClr val="tx1"/>
                </a:solidFill>
                <a:latin typeface="Yu Gothic" panose="020B0400000000000000" pitchFamily="34" charset="-128"/>
                <a:ea typeface="Yu Gothic" panose="020B0400000000000000" pitchFamily="34" charset="-128"/>
              </a:rPr>
              <a:t>BtoB</a:t>
            </a:r>
            <a:r>
              <a:rPr kumimoji="1" lang="ja-JP" altLang="en-US" sz="800" dirty="0">
                <a:solidFill>
                  <a:schemeClr val="tx1"/>
                </a:solidFill>
                <a:latin typeface="Yu Gothic" panose="020B0400000000000000" pitchFamily="34" charset="-128"/>
                <a:ea typeface="Yu Gothic" panose="020B0400000000000000" pitchFamily="34" charset="-128"/>
              </a:rPr>
              <a:t>マーケティングを進めていくか」という発想に転換し、コンテンツの重要性を認識しています。今ではマーケティング部門も立ち上がり、</a:t>
            </a:r>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会議のオウンドメディアで情報発信も行うようになりました。</a:t>
            </a:r>
            <a:endParaRPr kumimoji="1" lang="en-US" altLang="ja-JP" sz="800" dirty="0">
              <a:solidFill>
                <a:schemeClr val="tx1"/>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01024941-280E-4046-8807-E292B4D04BBD}"/>
              </a:ext>
            </a:extLst>
          </p:cNvPr>
          <p:cNvSpPr/>
          <p:nvPr/>
        </p:nvSpPr>
        <p:spPr>
          <a:xfrm>
            <a:off x="361423" y="7545572"/>
            <a:ext cx="5111294" cy="321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600" b="1" dirty="0">
                <a:solidFill>
                  <a:schemeClr val="tx1"/>
                </a:solidFill>
                <a:latin typeface="Yu Gothic" panose="020B0400000000000000" pitchFamily="34" charset="-128"/>
                <a:ea typeface="Yu Gothic" panose="020B0400000000000000" pitchFamily="34" charset="-128"/>
              </a:rPr>
              <a:t>商談機会が増え、ビジネスパートナーも拡大</a:t>
            </a:r>
            <a:endParaRPr kumimoji="1" lang="en-US" altLang="ja-JP" sz="1600" b="1" dirty="0">
              <a:solidFill>
                <a:schemeClr val="tx1"/>
              </a:solidFill>
              <a:latin typeface="Yu Gothic" panose="020B0400000000000000" pitchFamily="34" charset="-128"/>
              <a:ea typeface="Yu Gothic" panose="020B0400000000000000" pitchFamily="34" charset="-128"/>
            </a:endParaRPr>
          </a:p>
        </p:txBody>
      </p:sp>
      <p:sp>
        <p:nvSpPr>
          <p:cNvPr id="20" name="正方形/長方形 19">
            <a:extLst>
              <a:ext uri="{FF2B5EF4-FFF2-40B4-BE49-F238E27FC236}">
                <a16:creationId xmlns:a16="http://schemas.microsoft.com/office/drawing/2014/main" id="{1E0AC27A-497A-154A-8666-75AAC6E10B7A}"/>
              </a:ext>
            </a:extLst>
          </p:cNvPr>
          <p:cNvSpPr/>
          <p:nvPr/>
        </p:nvSpPr>
        <p:spPr>
          <a:xfrm>
            <a:off x="366749" y="7948690"/>
            <a:ext cx="4491001" cy="1628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会議のカメラは小さくて手頃な価格のイメージですが、我々の製品は「プレミアム</a:t>
            </a:r>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カメラ」という言い方をしているほど、画質に自信をもっています。しかし、公式サイトではその魅力を伝えきれておらず、広告を出しても刈り取るページがないのも課題でした。</a:t>
            </a:r>
            <a:endParaRPr kumimoji="1" lang="en-US" altLang="ja-JP" sz="800" dirty="0">
              <a:solidFill>
                <a:schemeClr val="tx1"/>
              </a:solidFill>
              <a:latin typeface="Yu Gothic" panose="020B0400000000000000" pitchFamily="34" charset="-128"/>
              <a:ea typeface="Yu Gothic" panose="020B0400000000000000" pitchFamily="34" charset="-128"/>
            </a:endParaRPr>
          </a:p>
          <a:p>
            <a:endParaRPr kumimoji="1" lang="en-US" altLang="ja-JP" sz="800" dirty="0">
              <a:solidFill>
                <a:schemeClr val="tx1"/>
              </a:solidFill>
              <a:latin typeface="Yu Gothic" panose="020B0400000000000000" pitchFamily="34" charset="-128"/>
              <a:ea typeface="Yu Gothic" panose="020B0400000000000000" pitchFamily="34" charset="-128"/>
            </a:endParaRPr>
          </a:p>
          <a:p>
            <a:r>
              <a:rPr kumimoji="1" lang="en-US" altLang="ja-JP" sz="800" dirty="0">
                <a:solidFill>
                  <a:schemeClr val="tx1"/>
                </a:solidFill>
                <a:latin typeface="Yu Gothic" panose="020B0400000000000000" pitchFamily="34" charset="-128"/>
                <a:ea typeface="Yu Gothic" panose="020B0400000000000000" pitchFamily="34" charset="-128"/>
              </a:rPr>
              <a:t>GAX</a:t>
            </a:r>
            <a:r>
              <a:rPr kumimoji="1" lang="ja-JP" altLang="en-US" sz="800" dirty="0">
                <a:solidFill>
                  <a:schemeClr val="tx1"/>
                </a:solidFill>
                <a:latin typeface="Yu Gothic" panose="020B0400000000000000" pitchFamily="34" charset="-128"/>
                <a:ea typeface="Yu Gothic" panose="020B0400000000000000" pitchFamily="34" charset="-128"/>
              </a:rPr>
              <a:t>さんとのお取り組みが始まってから検索上位にコンテンツが表示され、</a:t>
            </a:r>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会議カメラの認知がある状態からの商談機会が増えたことで、商談が非常に進めやすくなりました、確度の高いお問い合わせが増えて、商談化率も上がっているのを実感しています。これまで販売代理店向けに電話で説明をしていたのですが、今では動画をご案内するように。このコンテンツを使った取り組みが業務改善にも繋がっています。</a:t>
            </a:r>
            <a:endParaRPr kumimoji="1" lang="en-US" altLang="ja-JP" sz="800" dirty="0">
              <a:solidFill>
                <a:schemeClr val="tx1"/>
              </a:solidFill>
              <a:latin typeface="Yu Gothic" panose="020B0400000000000000" pitchFamily="34" charset="-128"/>
              <a:ea typeface="Yu Gothic" panose="020B0400000000000000" pitchFamily="34" charset="-128"/>
            </a:endParaRPr>
          </a:p>
          <a:p>
            <a:endParaRPr kumimoji="1" lang="en-US" altLang="ja-JP" sz="800" dirty="0">
              <a:solidFill>
                <a:schemeClr val="tx1"/>
              </a:solidFill>
              <a:latin typeface="Yu Gothic" panose="020B0400000000000000" pitchFamily="34" charset="-128"/>
              <a:ea typeface="Yu Gothic" panose="020B0400000000000000" pitchFamily="34" charset="-128"/>
            </a:endParaRPr>
          </a:p>
          <a:p>
            <a:r>
              <a:rPr kumimoji="1" lang="ja-JP" altLang="en-US" sz="800">
                <a:solidFill>
                  <a:schemeClr val="tx1"/>
                </a:solidFill>
                <a:latin typeface="Yu Gothic" panose="020B0400000000000000" pitchFamily="34" charset="-128"/>
                <a:ea typeface="Yu Gothic" panose="020B0400000000000000" pitchFamily="34" charset="-128"/>
              </a:rPr>
              <a:t>タイアップ記事広告を</a:t>
            </a:r>
            <a:r>
              <a:rPr kumimoji="1" lang="ja-JP" altLang="en-US" sz="800" dirty="0">
                <a:solidFill>
                  <a:schemeClr val="tx1"/>
                </a:solidFill>
                <a:latin typeface="Yu Gothic" panose="020B0400000000000000" pitchFamily="34" charset="-128"/>
                <a:ea typeface="Yu Gothic" panose="020B0400000000000000" pitchFamily="34" charset="-128"/>
              </a:rPr>
              <a:t>出したことで、</a:t>
            </a:r>
            <a:r>
              <a:rPr kumimoji="1" lang="en-US" altLang="ja-JP" sz="800" dirty="0">
                <a:solidFill>
                  <a:schemeClr val="tx1"/>
                </a:solidFill>
                <a:latin typeface="Yu Gothic" panose="020B0400000000000000" pitchFamily="34" charset="-128"/>
                <a:ea typeface="Yu Gothic" panose="020B0400000000000000" pitchFamily="34" charset="-128"/>
              </a:rPr>
              <a:t>Web</a:t>
            </a:r>
            <a:r>
              <a:rPr kumimoji="1" lang="ja-JP" altLang="en-US" sz="800" dirty="0">
                <a:solidFill>
                  <a:schemeClr val="tx1"/>
                </a:solidFill>
                <a:latin typeface="Yu Gothic" panose="020B0400000000000000" pitchFamily="34" charset="-128"/>
                <a:ea typeface="Yu Gothic" panose="020B0400000000000000" pitchFamily="34" charset="-128"/>
              </a:rPr>
              <a:t>会議カメラを探す見込み客へは直接訴求ができる仕組みになりました。その分、営業としては企業様が抱える課題を汲み取ったコンサルティング提案に時間を増やせたのも大きいですね。広告が目に留まり、いろんな会社さんからパートナーシップのお話をいただくなど、ビジネスパートナーが拡大できたことも非常によかったです。</a:t>
            </a:r>
            <a:endParaRPr kumimoji="1" lang="en-US" altLang="ja-JP" sz="800" dirty="0">
              <a:solidFill>
                <a:schemeClr val="tx1"/>
              </a:solidFill>
              <a:latin typeface="Yu Gothic" panose="020B0400000000000000" pitchFamily="34" charset="-128"/>
              <a:ea typeface="Yu Gothic" panose="020B0400000000000000" pitchFamily="34" charset="-128"/>
            </a:endParaRPr>
          </a:p>
          <a:p>
            <a:endParaRPr kumimoji="1" lang="en-US" altLang="ja-JP" sz="800" dirty="0">
              <a:solidFill>
                <a:schemeClr val="tx1"/>
              </a:solidFill>
              <a:latin typeface="Yu Gothic" panose="020B0400000000000000" pitchFamily="34" charset="-128"/>
              <a:ea typeface="Yu Gothic" panose="020B0400000000000000" pitchFamily="34" charset="-128"/>
            </a:endParaRPr>
          </a:p>
          <a:p>
            <a:endParaRPr kumimoji="1" lang="en-US" altLang="ja-JP" sz="800" dirty="0">
              <a:solidFill>
                <a:schemeClr val="tx1"/>
              </a:solidFill>
              <a:latin typeface="Yu Gothic" panose="020B0400000000000000" pitchFamily="34" charset="-128"/>
              <a:ea typeface="Yu Gothic" panose="020B0400000000000000" pitchFamily="34" charset="-128"/>
            </a:endParaRPr>
          </a:p>
        </p:txBody>
      </p:sp>
      <p:sp>
        <p:nvSpPr>
          <p:cNvPr id="21" name="正方形/長方形 20">
            <a:extLst>
              <a:ext uri="{FF2B5EF4-FFF2-40B4-BE49-F238E27FC236}">
                <a16:creationId xmlns:a16="http://schemas.microsoft.com/office/drawing/2014/main" id="{AA94F510-B4C7-CA45-8BB0-B7BD88715BAB}"/>
              </a:ext>
            </a:extLst>
          </p:cNvPr>
          <p:cNvSpPr/>
          <p:nvPr/>
        </p:nvSpPr>
        <p:spPr>
          <a:xfrm>
            <a:off x="4132719" y="3264090"/>
            <a:ext cx="1882319"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900" dirty="0">
                <a:solidFill>
                  <a:schemeClr val="tx1"/>
                </a:solidFill>
                <a:latin typeface="Yu Gothic" panose="020B0400000000000000" pitchFamily="34" charset="-128"/>
                <a:ea typeface="Yu Gothic" panose="020B0400000000000000" pitchFamily="34" charset="-128"/>
              </a:rPr>
              <a:t>興味関心層へのアプローチを</a:t>
            </a:r>
            <a:endParaRPr kumimoji="1" lang="en-US" altLang="ja-JP" sz="900" dirty="0">
              <a:solidFill>
                <a:schemeClr val="tx1"/>
              </a:solidFill>
              <a:latin typeface="Yu Gothic" panose="020B0400000000000000" pitchFamily="34" charset="-128"/>
              <a:ea typeface="Yu Gothic" panose="020B0400000000000000" pitchFamily="34" charset="-128"/>
            </a:endParaRPr>
          </a:p>
          <a:p>
            <a:r>
              <a:rPr kumimoji="1" lang="ja-JP" altLang="en-US" sz="900" dirty="0">
                <a:solidFill>
                  <a:schemeClr val="tx1"/>
                </a:solidFill>
                <a:latin typeface="Yu Gothic" panose="020B0400000000000000" pitchFamily="34" charset="-128"/>
                <a:ea typeface="Yu Gothic" panose="020B0400000000000000" pitchFamily="34" charset="-128"/>
              </a:rPr>
              <a:t>丁寧にアドバイス</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27" name="正方形/長方形 26">
            <a:extLst>
              <a:ext uri="{FF2B5EF4-FFF2-40B4-BE49-F238E27FC236}">
                <a16:creationId xmlns:a16="http://schemas.microsoft.com/office/drawing/2014/main" id="{62441E06-BF4C-EB45-9BA3-F3D320E2C601}"/>
              </a:ext>
            </a:extLst>
          </p:cNvPr>
          <p:cNvSpPr/>
          <p:nvPr/>
        </p:nvSpPr>
        <p:spPr>
          <a:xfrm>
            <a:off x="5024224" y="9020032"/>
            <a:ext cx="1347750"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800" dirty="0">
                <a:solidFill>
                  <a:schemeClr val="tx1"/>
                </a:solidFill>
                <a:latin typeface="Yu Gothic" panose="020B0400000000000000" pitchFamily="34" charset="-128"/>
                <a:ea typeface="Yu Gothic" panose="020B0400000000000000" pitchFamily="34" charset="-128"/>
              </a:rPr>
              <a:t>アバー・インフォメーション</a:t>
            </a:r>
          </a:p>
          <a:p>
            <a:r>
              <a:rPr kumimoji="1" lang="ja-JP" altLang="en-US" sz="800" dirty="0">
                <a:solidFill>
                  <a:schemeClr val="tx1"/>
                </a:solidFill>
                <a:latin typeface="Yu Gothic" panose="020B0400000000000000" pitchFamily="34" charset="-128"/>
                <a:ea typeface="Yu Gothic" panose="020B0400000000000000" pitchFamily="34" charset="-128"/>
              </a:rPr>
              <a:t>株式会社</a:t>
            </a:r>
          </a:p>
          <a:p>
            <a:r>
              <a:rPr kumimoji="1" lang="zh-TW" altLang="en-US" sz="700" dirty="0">
                <a:solidFill>
                  <a:schemeClr val="tx1"/>
                </a:solidFill>
                <a:latin typeface="Yu Gothic" panose="020B0400000000000000" pitchFamily="34" charset="-128"/>
                <a:ea typeface="Yu Gothic" panose="020B0400000000000000" pitchFamily="34" charset="-128"/>
              </a:rPr>
              <a:t>課長代理 </a:t>
            </a:r>
            <a:r>
              <a:rPr kumimoji="1" lang="zh-TW" altLang="en-US" sz="900" dirty="0">
                <a:solidFill>
                  <a:schemeClr val="tx1"/>
                </a:solidFill>
                <a:latin typeface="Yu Gothic" panose="020B0400000000000000" pitchFamily="34" charset="-128"/>
                <a:ea typeface="Yu Gothic" panose="020B0400000000000000" pitchFamily="34" charset="-128"/>
              </a:rPr>
              <a:t>宮崎</a:t>
            </a:r>
            <a:r>
              <a:rPr kumimoji="1" lang="ja-JP" altLang="en-US" sz="900" dirty="0">
                <a:solidFill>
                  <a:schemeClr val="tx1"/>
                </a:solidFill>
                <a:latin typeface="Yu Gothic" panose="020B0400000000000000" pitchFamily="34" charset="-128"/>
                <a:ea typeface="Yu Gothic" panose="020B0400000000000000" pitchFamily="34" charset="-128"/>
              </a:rPr>
              <a:t> </a:t>
            </a:r>
            <a:r>
              <a:rPr kumimoji="1" lang="zh-TW" altLang="en-US" sz="900" dirty="0">
                <a:solidFill>
                  <a:schemeClr val="tx1"/>
                </a:solidFill>
                <a:latin typeface="Yu Gothic" panose="020B0400000000000000" pitchFamily="34" charset="-128"/>
                <a:ea typeface="Yu Gothic" panose="020B0400000000000000" pitchFamily="34" charset="-128"/>
              </a:rPr>
              <a:t>裕</a:t>
            </a:r>
            <a:r>
              <a:rPr kumimoji="1" lang="ja-JP" altLang="en-US" sz="700" dirty="0">
                <a:solidFill>
                  <a:schemeClr val="tx1"/>
                </a:solidFill>
                <a:latin typeface="Yu Gothic" panose="020B0400000000000000" pitchFamily="34" charset="-128"/>
                <a:ea typeface="Yu Gothic" panose="020B0400000000000000" pitchFamily="34" charset="-128"/>
              </a:rPr>
              <a:t>氏</a:t>
            </a:r>
            <a:endParaRPr kumimoji="1" lang="en-US" altLang="ja-JP" sz="700" dirty="0">
              <a:solidFill>
                <a:schemeClr val="tx1"/>
              </a:solidFill>
              <a:latin typeface="Yu Gothic" panose="020B0400000000000000" pitchFamily="34" charset="-128"/>
              <a:ea typeface="Yu Gothic" panose="020B0400000000000000" pitchFamily="34" charset="-128"/>
            </a:endParaRPr>
          </a:p>
        </p:txBody>
      </p:sp>
      <p:pic>
        <p:nvPicPr>
          <p:cNvPr id="3" name="図 2" descr="スーツを着た男性&#10;&#10;自動的に生成された説明">
            <a:extLst>
              <a:ext uri="{FF2B5EF4-FFF2-40B4-BE49-F238E27FC236}">
                <a16:creationId xmlns:a16="http://schemas.microsoft.com/office/drawing/2014/main" id="{59906D6F-340E-4AC1-A0B1-54ABBD58EC50}"/>
              </a:ext>
            </a:extLst>
          </p:cNvPr>
          <p:cNvPicPr>
            <a:picLocks noChangeAspect="1"/>
          </p:cNvPicPr>
          <p:nvPr/>
        </p:nvPicPr>
        <p:blipFill rotWithShape="1">
          <a:blip r:embed="rId3"/>
          <a:srcRect l="9656" r="28851"/>
          <a:stretch/>
        </p:blipFill>
        <p:spPr>
          <a:xfrm>
            <a:off x="5073878" y="7670509"/>
            <a:ext cx="1106425" cy="1199404"/>
          </a:xfrm>
          <a:prstGeom prst="rect">
            <a:avLst/>
          </a:prstGeom>
        </p:spPr>
      </p:pic>
      <p:pic>
        <p:nvPicPr>
          <p:cNvPr id="16" name="図 15" descr="人, 屋内, テーブル, 座る が含まれている画像&#10;&#10;自動的に生成された説明">
            <a:extLst>
              <a:ext uri="{FF2B5EF4-FFF2-40B4-BE49-F238E27FC236}">
                <a16:creationId xmlns:a16="http://schemas.microsoft.com/office/drawing/2014/main" id="{F7EF0166-0C05-45FC-9696-13A9DD43F22A}"/>
              </a:ext>
            </a:extLst>
          </p:cNvPr>
          <p:cNvPicPr>
            <a:picLocks noChangeAspect="1"/>
          </p:cNvPicPr>
          <p:nvPr/>
        </p:nvPicPr>
        <p:blipFill rotWithShape="1">
          <a:blip r:embed="rId4"/>
          <a:srcRect l="25471" r="16912"/>
          <a:stretch/>
        </p:blipFill>
        <p:spPr>
          <a:xfrm>
            <a:off x="545749" y="5193634"/>
            <a:ext cx="1159992" cy="1342181"/>
          </a:xfrm>
          <a:prstGeom prst="rect">
            <a:avLst/>
          </a:prstGeom>
        </p:spPr>
      </p:pic>
      <p:sp>
        <p:nvSpPr>
          <p:cNvPr id="29" name="正方形/長方形 28">
            <a:extLst>
              <a:ext uri="{FF2B5EF4-FFF2-40B4-BE49-F238E27FC236}">
                <a16:creationId xmlns:a16="http://schemas.microsoft.com/office/drawing/2014/main" id="{AD2CAA1C-F5F1-440A-8CD4-9F8D85BF9C27}"/>
              </a:ext>
            </a:extLst>
          </p:cNvPr>
          <p:cNvSpPr/>
          <p:nvPr/>
        </p:nvSpPr>
        <p:spPr>
          <a:xfrm>
            <a:off x="4132719" y="2896712"/>
            <a:ext cx="1882319"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900" dirty="0">
                <a:solidFill>
                  <a:schemeClr val="tx1"/>
                </a:solidFill>
                <a:latin typeface="Yu Gothic" panose="020B0400000000000000" pitchFamily="34" charset="-128"/>
                <a:ea typeface="Yu Gothic" panose="020B0400000000000000" pitchFamily="34" charset="-128"/>
              </a:rPr>
              <a:t>キャンペーンの話題性や</a:t>
            </a:r>
            <a:endParaRPr kumimoji="1" lang="en-US" altLang="ja-JP" sz="900" dirty="0">
              <a:solidFill>
                <a:schemeClr val="tx1"/>
              </a:solidFill>
              <a:latin typeface="Yu Gothic" panose="020B0400000000000000" pitchFamily="34" charset="-128"/>
              <a:ea typeface="Yu Gothic" panose="020B0400000000000000" pitchFamily="34" charset="-128"/>
            </a:endParaRPr>
          </a:p>
          <a:p>
            <a:r>
              <a:rPr kumimoji="1" lang="ja-JP" altLang="en-US" sz="900" dirty="0">
                <a:solidFill>
                  <a:schemeClr val="tx1"/>
                </a:solidFill>
                <a:latin typeface="Yu Gothic" panose="020B0400000000000000" pitchFamily="34" charset="-128"/>
                <a:ea typeface="Yu Gothic" panose="020B0400000000000000" pitchFamily="34" charset="-128"/>
              </a:rPr>
              <a:t>メッセージにも共感</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30" name="正方形/長方形 29">
            <a:extLst>
              <a:ext uri="{FF2B5EF4-FFF2-40B4-BE49-F238E27FC236}">
                <a16:creationId xmlns:a16="http://schemas.microsoft.com/office/drawing/2014/main" id="{9B6F956F-C2B6-43B3-9118-755DC6D67FD5}"/>
              </a:ext>
            </a:extLst>
          </p:cNvPr>
          <p:cNvSpPr/>
          <p:nvPr/>
        </p:nvSpPr>
        <p:spPr>
          <a:xfrm>
            <a:off x="4123759" y="3747181"/>
            <a:ext cx="1882319"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900" dirty="0">
                <a:solidFill>
                  <a:schemeClr val="tx1"/>
                </a:solidFill>
                <a:latin typeface="Yu Gothic" panose="020B0400000000000000" pitchFamily="34" charset="-128"/>
                <a:ea typeface="Yu Gothic" panose="020B0400000000000000" pitchFamily="34" charset="-128"/>
              </a:rPr>
              <a:t>サイトへのアクセスなど</a:t>
            </a:r>
            <a:endParaRPr kumimoji="1" lang="en-US" altLang="ja-JP" sz="900" dirty="0">
              <a:solidFill>
                <a:schemeClr val="tx1"/>
              </a:solidFill>
              <a:latin typeface="Yu Gothic" panose="020B0400000000000000" pitchFamily="34" charset="-128"/>
              <a:ea typeface="Yu Gothic" panose="020B0400000000000000" pitchFamily="34" charset="-128"/>
            </a:endParaRPr>
          </a:p>
          <a:p>
            <a:r>
              <a:rPr kumimoji="1" lang="ja-JP" altLang="en-US" sz="900" dirty="0">
                <a:solidFill>
                  <a:schemeClr val="tx1"/>
                </a:solidFill>
                <a:latin typeface="Yu Gothic" panose="020B0400000000000000" pitchFamily="34" charset="-128"/>
                <a:ea typeface="Yu Gothic" panose="020B0400000000000000" pitchFamily="34" charset="-128"/>
              </a:rPr>
              <a:t>数値解析の伴走</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23" name="正方形/長方形 22">
            <a:extLst>
              <a:ext uri="{FF2B5EF4-FFF2-40B4-BE49-F238E27FC236}">
                <a16:creationId xmlns:a16="http://schemas.microsoft.com/office/drawing/2014/main" id="{55DB8F4D-B106-4F4C-99A2-A2419AE431A7}"/>
              </a:ext>
            </a:extLst>
          </p:cNvPr>
          <p:cNvSpPr/>
          <p:nvPr/>
        </p:nvSpPr>
        <p:spPr>
          <a:xfrm>
            <a:off x="361422" y="974376"/>
            <a:ext cx="4051739" cy="3988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b="1">
                <a:solidFill>
                  <a:schemeClr val="accent2"/>
                </a:solidFill>
              </a:rPr>
              <a:t>タイアップ記事広告</a:t>
            </a:r>
            <a:r>
              <a:rPr kumimoji="1" lang="en-US" altLang="ja-JP" b="1" dirty="0">
                <a:solidFill>
                  <a:schemeClr val="accent2"/>
                </a:solidFill>
              </a:rPr>
              <a:t> </a:t>
            </a:r>
            <a:r>
              <a:rPr kumimoji="1" lang="ja-JP" altLang="en-US" b="1">
                <a:solidFill>
                  <a:schemeClr val="tx1"/>
                </a:solidFill>
              </a:rPr>
              <a:t>選定のポイント</a:t>
            </a:r>
            <a:endParaRPr kumimoji="1" lang="en-US" altLang="ja-JP" b="1" dirty="0">
              <a:solidFill>
                <a:schemeClr val="tx1"/>
              </a:solidFill>
            </a:endParaRPr>
          </a:p>
        </p:txBody>
      </p:sp>
      <p:sp>
        <p:nvSpPr>
          <p:cNvPr id="24" name="正方形/長方形 23">
            <a:extLst>
              <a:ext uri="{FF2B5EF4-FFF2-40B4-BE49-F238E27FC236}">
                <a16:creationId xmlns:a16="http://schemas.microsoft.com/office/drawing/2014/main" id="{2605A61E-A99C-FF4D-B525-E14E4B05F957}"/>
              </a:ext>
            </a:extLst>
          </p:cNvPr>
          <p:cNvSpPr/>
          <p:nvPr/>
        </p:nvSpPr>
        <p:spPr>
          <a:xfrm>
            <a:off x="4132719" y="1954872"/>
            <a:ext cx="1882319" cy="32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sz="900" b="0" i="0">
                <a:solidFill>
                  <a:schemeClr val="tx1"/>
                </a:solidFill>
                <a:effectLst/>
                <a:latin typeface="游ゴシック" panose="020B0400000000000000" pitchFamily="50" charset="-128"/>
                <a:ea typeface="游ゴシック" panose="020B0400000000000000" pitchFamily="50" charset="-128"/>
              </a:rPr>
              <a:t>タイアップ記事広告の効果を具体的な数値で共有</a:t>
            </a:r>
            <a:r>
              <a:rPr lang="ja-JP" altLang="en-US" sz="900" b="0" i="0" dirty="0">
                <a:solidFill>
                  <a:schemeClr val="tx1"/>
                </a:solidFill>
                <a:effectLst/>
                <a:latin typeface="游ゴシック" panose="020B0400000000000000" pitchFamily="50" charset="-128"/>
                <a:ea typeface="游ゴシック" panose="020B0400000000000000" pitchFamily="50" charset="-128"/>
              </a:rPr>
              <a:t>してくれた</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743553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10;&#10;自動的に生成された説明">
            <a:extLst>
              <a:ext uri="{FF2B5EF4-FFF2-40B4-BE49-F238E27FC236}">
                <a16:creationId xmlns:a16="http://schemas.microsoft.com/office/drawing/2014/main" id="{21B6B0CB-6E6C-EF4A-9CF2-6A37F9FD2ECD}"/>
              </a:ext>
            </a:extLst>
          </p:cNvPr>
          <p:cNvPicPr>
            <a:picLocks noChangeAspect="1"/>
          </p:cNvPicPr>
          <p:nvPr/>
        </p:nvPicPr>
        <p:blipFill>
          <a:blip r:embed="rId3"/>
          <a:stretch>
            <a:fillRect/>
          </a:stretch>
        </p:blipFill>
        <p:spPr>
          <a:xfrm>
            <a:off x="0" y="375589"/>
            <a:ext cx="6858000" cy="9689690"/>
          </a:xfrm>
          <a:prstGeom prst="rect">
            <a:avLst/>
          </a:prstGeom>
        </p:spPr>
      </p:pic>
      <p:sp>
        <p:nvSpPr>
          <p:cNvPr id="7" name="正方形/長方形 6">
            <a:extLst>
              <a:ext uri="{FF2B5EF4-FFF2-40B4-BE49-F238E27FC236}">
                <a16:creationId xmlns:a16="http://schemas.microsoft.com/office/drawing/2014/main" id="{DE172CFD-50FF-3A40-A174-31903BDEF94B}"/>
              </a:ext>
            </a:extLst>
          </p:cNvPr>
          <p:cNvSpPr/>
          <p:nvPr/>
        </p:nvSpPr>
        <p:spPr>
          <a:xfrm>
            <a:off x="442913" y="360466"/>
            <a:ext cx="6013647" cy="541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b="1" dirty="0">
                <a:solidFill>
                  <a:schemeClr val="tx1"/>
                </a:solidFill>
              </a:rPr>
              <a:t>GAX</a:t>
            </a:r>
            <a:r>
              <a:rPr kumimoji="1" lang="ja-JP" altLang="en-US" sz="1600" b="1">
                <a:solidFill>
                  <a:schemeClr val="tx1"/>
                </a:solidFill>
              </a:rPr>
              <a:t>が提案した</a:t>
            </a:r>
            <a:endParaRPr kumimoji="1" lang="en-US" altLang="ja-JP" sz="1600" b="1" dirty="0">
              <a:solidFill>
                <a:schemeClr val="tx1"/>
              </a:solidFill>
            </a:endParaRPr>
          </a:p>
          <a:p>
            <a:pPr algn="ctr"/>
            <a:r>
              <a:rPr kumimoji="1" lang="ja-JP" altLang="en-US" sz="1600" b="1">
                <a:solidFill>
                  <a:schemeClr val="tx1"/>
                </a:solidFill>
              </a:rPr>
              <a:t>メディアとのタイアップ記事広告について</a:t>
            </a:r>
            <a:endParaRPr kumimoji="1" lang="en-US" altLang="ja-JP" sz="1600" b="1" dirty="0">
              <a:solidFill>
                <a:schemeClr val="tx1"/>
              </a:solidFill>
            </a:endParaRPr>
          </a:p>
        </p:txBody>
      </p:sp>
      <p:sp>
        <p:nvSpPr>
          <p:cNvPr id="13" name="正方形/長方形 12">
            <a:extLst>
              <a:ext uri="{FF2B5EF4-FFF2-40B4-BE49-F238E27FC236}">
                <a16:creationId xmlns:a16="http://schemas.microsoft.com/office/drawing/2014/main" id="{FCE82038-89FA-486D-B97B-7EA53C8487D7}"/>
              </a:ext>
            </a:extLst>
          </p:cNvPr>
          <p:cNvSpPr/>
          <p:nvPr/>
        </p:nvSpPr>
        <p:spPr>
          <a:xfrm>
            <a:off x="442913" y="1211773"/>
            <a:ext cx="5862637" cy="541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900" dirty="0">
                <a:solidFill>
                  <a:schemeClr val="tx1"/>
                </a:solidFill>
                <a:latin typeface="Yu Gothic" panose="020B0400000000000000" pitchFamily="34" charset="-128"/>
                <a:ea typeface="Yu Gothic" panose="020B0400000000000000" pitchFamily="34" charset="-128"/>
              </a:rPr>
              <a:t>Web</a:t>
            </a:r>
            <a:r>
              <a:rPr kumimoji="1" lang="ja-JP" altLang="en-US" sz="900" dirty="0">
                <a:solidFill>
                  <a:schemeClr val="tx1"/>
                </a:solidFill>
                <a:latin typeface="Yu Gothic" panose="020B0400000000000000" pitchFamily="34" charset="-128"/>
                <a:ea typeface="Yu Gothic" panose="020B0400000000000000" pitchFamily="34" charset="-128"/>
              </a:rPr>
              <a:t>会議でのコミュニケーションの質を高める</a:t>
            </a:r>
            <a:r>
              <a:rPr kumimoji="1" lang="en-US" altLang="ja-JP" sz="900" dirty="0">
                <a:solidFill>
                  <a:schemeClr val="tx1"/>
                </a:solidFill>
                <a:latin typeface="Yu Gothic" panose="020B0400000000000000" pitchFamily="34" charset="-128"/>
                <a:ea typeface="Yu Gothic" panose="020B0400000000000000" pitchFamily="34" charset="-128"/>
              </a:rPr>
              <a:t>Web</a:t>
            </a:r>
            <a:r>
              <a:rPr kumimoji="1" lang="ja-JP" altLang="en-US" sz="900" dirty="0">
                <a:solidFill>
                  <a:schemeClr val="tx1"/>
                </a:solidFill>
                <a:latin typeface="Yu Gothic" panose="020B0400000000000000" pitchFamily="34" charset="-128"/>
                <a:ea typeface="Yu Gothic" panose="020B0400000000000000" pitchFamily="34" charset="-128"/>
              </a:rPr>
              <a:t>会議専用カメラやマイクなど、法人向けビデオ会議ソリューションを提供するアバー・インフォメーション株式会社様。</a:t>
            </a:r>
            <a:r>
              <a:rPr kumimoji="1" lang="en-US" altLang="ja-JP" sz="900" dirty="0" err="1">
                <a:solidFill>
                  <a:schemeClr val="tx1"/>
                </a:solidFill>
                <a:latin typeface="Yu Gothic" panose="020B0400000000000000" pitchFamily="34" charset="-128"/>
                <a:ea typeface="Yu Gothic" panose="020B0400000000000000" pitchFamily="34" charset="-128"/>
              </a:rPr>
              <a:t>BtoB</a:t>
            </a:r>
            <a:r>
              <a:rPr kumimoji="1" lang="ja-JP" altLang="en-US" sz="900" dirty="0">
                <a:solidFill>
                  <a:schemeClr val="tx1"/>
                </a:solidFill>
                <a:latin typeface="Yu Gothic" panose="020B0400000000000000" pitchFamily="34" charset="-128"/>
                <a:ea typeface="Yu Gothic" panose="020B0400000000000000" pitchFamily="34" charset="-128"/>
              </a:rPr>
              <a:t>マーケティングの取り組みは一切されてこなかったことから、商談機会の創出を目的と</a:t>
            </a:r>
            <a:r>
              <a:rPr kumimoji="1" lang="ja-JP" altLang="en-US" sz="900">
                <a:solidFill>
                  <a:schemeClr val="tx1"/>
                </a:solidFill>
                <a:latin typeface="Yu Gothic" panose="020B0400000000000000" pitchFamily="34" charset="-128"/>
                <a:ea typeface="Yu Gothic" panose="020B0400000000000000" pitchFamily="34" charset="-128"/>
              </a:rPr>
              <a:t>したメディアとのタイアップ記事広告施策</a:t>
            </a:r>
            <a:r>
              <a:rPr kumimoji="1" lang="ja-JP" altLang="en-US" sz="900" dirty="0">
                <a:solidFill>
                  <a:schemeClr val="tx1"/>
                </a:solidFill>
                <a:latin typeface="Yu Gothic" panose="020B0400000000000000" pitchFamily="34" charset="-128"/>
                <a:ea typeface="Yu Gothic" panose="020B0400000000000000" pitchFamily="34" charset="-128"/>
              </a:rPr>
              <a:t>を</a:t>
            </a:r>
            <a:r>
              <a:rPr kumimoji="1" lang="en-US" altLang="ja-JP" sz="900" dirty="0">
                <a:solidFill>
                  <a:schemeClr val="tx1"/>
                </a:solidFill>
                <a:latin typeface="Yu Gothic" panose="020B0400000000000000" pitchFamily="34" charset="-128"/>
                <a:ea typeface="Yu Gothic" panose="020B0400000000000000" pitchFamily="34" charset="-128"/>
              </a:rPr>
              <a:t>GAX</a:t>
            </a:r>
            <a:r>
              <a:rPr kumimoji="1" lang="ja-JP" altLang="en-US" sz="900">
                <a:solidFill>
                  <a:schemeClr val="tx1"/>
                </a:solidFill>
                <a:latin typeface="Yu Gothic" panose="020B0400000000000000" pitchFamily="34" charset="-128"/>
                <a:ea typeface="Yu Gothic" panose="020B0400000000000000" pitchFamily="34" charset="-128"/>
              </a:rPr>
              <a:t>がご提案させていただきました。どの</a:t>
            </a:r>
            <a:r>
              <a:rPr kumimoji="1" lang="ja-JP" altLang="en-US" sz="900" dirty="0">
                <a:solidFill>
                  <a:schemeClr val="tx1"/>
                </a:solidFill>
                <a:latin typeface="Yu Gothic" panose="020B0400000000000000" pitchFamily="34" charset="-128"/>
                <a:ea typeface="Yu Gothic" panose="020B0400000000000000" pitchFamily="34" charset="-128"/>
              </a:rPr>
              <a:t>ような考えに基づいてコミュニケーション設計をしたのか、また実際に配信された記事をご紹介します。</a:t>
            </a:r>
            <a:endParaRPr kumimoji="1" lang="en-US" altLang="ja-JP" sz="900" dirty="0">
              <a:solidFill>
                <a:schemeClr val="tx1"/>
              </a:solidFill>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FC024759-18E4-4F62-9996-F01C624074E5}"/>
              </a:ext>
            </a:extLst>
          </p:cNvPr>
          <p:cNvSpPr/>
          <p:nvPr/>
        </p:nvSpPr>
        <p:spPr>
          <a:xfrm>
            <a:off x="384175" y="2146300"/>
            <a:ext cx="5848350" cy="381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 name="オブジェクト 1">
            <a:extLst>
              <a:ext uri="{FF2B5EF4-FFF2-40B4-BE49-F238E27FC236}">
                <a16:creationId xmlns:a16="http://schemas.microsoft.com/office/drawing/2014/main" id="{34E8DC07-3E96-46D4-9C18-0B08CA27DB94}"/>
              </a:ext>
            </a:extLst>
          </p:cNvPr>
          <p:cNvGraphicFramePr>
            <a:graphicFrameLocks noChangeAspect="1"/>
          </p:cNvGraphicFramePr>
          <p:nvPr/>
        </p:nvGraphicFramePr>
        <p:xfrm>
          <a:off x="384175" y="1859880"/>
          <a:ext cx="5848350" cy="406400"/>
        </p:xfrm>
        <a:graphic>
          <a:graphicData uri="http://schemas.openxmlformats.org/presentationml/2006/ole">
            <mc:AlternateContent xmlns:mc="http://schemas.openxmlformats.org/markup-compatibility/2006">
              <mc:Choice xmlns:v="urn:schemas-microsoft-com:vml" Requires="v">
                <p:oleObj spid="_x0000_s1025" r:id="rId4" imgW="11631600" imgH="799920" progId="">
                  <p:embed/>
                </p:oleObj>
              </mc:Choice>
              <mc:Fallback>
                <p:oleObj r:id="rId4" imgW="11631600" imgH="799920" progId="">
                  <p:embed/>
                  <p:pic>
                    <p:nvPicPr>
                      <p:cNvPr id="2" name="オブジェクト 1">
                        <a:extLst>
                          <a:ext uri="{FF2B5EF4-FFF2-40B4-BE49-F238E27FC236}">
                            <a16:creationId xmlns:a16="http://schemas.microsoft.com/office/drawing/2014/main" id="{34E8DC07-3E96-46D4-9C18-0B08CA27DB94}"/>
                          </a:ext>
                        </a:extLst>
                      </p:cNvPr>
                      <p:cNvPicPr/>
                      <p:nvPr/>
                    </p:nvPicPr>
                    <p:blipFill>
                      <a:blip r:embed="rId5"/>
                      <a:stretch>
                        <a:fillRect/>
                      </a:stretch>
                    </p:blipFill>
                    <p:spPr>
                      <a:xfrm>
                        <a:off x="384175" y="1859880"/>
                        <a:ext cx="5848350" cy="406400"/>
                      </a:xfrm>
                      <a:prstGeom prst="rect">
                        <a:avLst/>
                      </a:prstGeom>
                    </p:spPr>
                  </p:pic>
                </p:oleObj>
              </mc:Fallback>
            </mc:AlternateContent>
          </a:graphicData>
        </a:graphic>
      </p:graphicFrame>
      <p:sp>
        <p:nvSpPr>
          <p:cNvPr id="16" name="正方形/長方形 15">
            <a:extLst>
              <a:ext uri="{FF2B5EF4-FFF2-40B4-BE49-F238E27FC236}">
                <a16:creationId xmlns:a16="http://schemas.microsoft.com/office/drawing/2014/main" id="{8D7796A3-8C4C-A44F-B9D7-5B84EAD89AF3}"/>
              </a:ext>
            </a:extLst>
          </p:cNvPr>
          <p:cNvSpPr/>
          <p:nvPr/>
        </p:nvSpPr>
        <p:spPr>
          <a:xfrm>
            <a:off x="613142" y="2001059"/>
            <a:ext cx="5390415" cy="12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ja-JP" altLang="en-US" sz="1100" b="1">
                <a:solidFill>
                  <a:schemeClr val="tx1"/>
                </a:solidFill>
                <a:latin typeface="Yu Gothic" panose="020B0400000000000000" pitchFamily="34" charset="-128"/>
                <a:ea typeface="Yu Gothic" panose="020B0400000000000000" pitchFamily="34" charset="-128"/>
              </a:rPr>
              <a:t>プレミアム</a:t>
            </a:r>
            <a:r>
              <a:rPr kumimoji="1" lang="en-US" altLang="ja-JP" sz="1100" b="1" dirty="0">
                <a:solidFill>
                  <a:schemeClr val="tx1"/>
                </a:solidFill>
                <a:latin typeface="Yu Gothic" panose="020B0400000000000000" pitchFamily="34" charset="-128"/>
                <a:ea typeface="Yu Gothic" panose="020B0400000000000000" pitchFamily="34" charset="-128"/>
              </a:rPr>
              <a:t>Web</a:t>
            </a:r>
            <a:r>
              <a:rPr kumimoji="1" lang="ja-JP" altLang="en-US" sz="1100" b="1">
                <a:solidFill>
                  <a:schemeClr val="tx1"/>
                </a:solidFill>
                <a:latin typeface="Yu Gothic" panose="020B0400000000000000" pitchFamily="34" charset="-128"/>
                <a:ea typeface="Yu Gothic" panose="020B0400000000000000" pitchFamily="34" charset="-128"/>
              </a:rPr>
              <a:t>会議カメラ製品のコミュニケーション</a:t>
            </a:r>
            <a:r>
              <a:rPr kumimoji="1" lang="ja-JP" altLang="en-US" sz="1100" b="1" dirty="0">
                <a:solidFill>
                  <a:schemeClr val="tx1"/>
                </a:solidFill>
                <a:latin typeface="Yu Gothic" panose="020B0400000000000000" pitchFamily="34" charset="-128"/>
                <a:ea typeface="Yu Gothic" panose="020B0400000000000000" pitchFamily="34" charset="-128"/>
              </a:rPr>
              <a:t>設計について</a:t>
            </a:r>
            <a:endParaRPr kumimoji="1" lang="en-US" altLang="ja-JP" sz="1100" b="1" dirty="0">
              <a:solidFill>
                <a:schemeClr val="tx1"/>
              </a:solidFill>
              <a:latin typeface="Yu Gothic" panose="020B0400000000000000" pitchFamily="34" charset="-128"/>
              <a:ea typeface="Yu Gothic" panose="020B0400000000000000" pitchFamily="34" charset="-128"/>
            </a:endParaRPr>
          </a:p>
        </p:txBody>
      </p:sp>
      <p:grpSp>
        <p:nvGrpSpPr>
          <p:cNvPr id="9" name="グループ化 8">
            <a:extLst>
              <a:ext uri="{FF2B5EF4-FFF2-40B4-BE49-F238E27FC236}">
                <a16:creationId xmlns:a16="http://schemas.microsoft.com/office/drawing/2014/main" id="{BC7C6AD3-00B3-42DE-8845-8BB52B450D0B}"/>
              </a:ext>
            </a:extLst>
          </p:cNvPr>
          <p:cNvGrpSpPr/>
          <p:nvPr/>
        </p:nvGrpSpPr>
        <p:grpSpPr>
          <a:xfrm>
            <a:off x="384175" y="5725385"/>
            <a:ext cx="5907088" cy="1829075"/>
            <a:chOff x="384175" y="6138135"/>
            <a:chExt cx="5907088" cy="1479154"/>
          </a:xfrm>
        </p:grpSpPr>
        <p:sp>
          <p:nvSpPr>
            <p:cNvPr id="20" name="正方形/長方形 19">
              <a:extLst>
                <a:ext uri="{FF2B5EF4-FFF2-40B4-BE49-F238E27FC236}">
                  <a16:creationId xmlns:a16="http://schemas.microsoft.com/office/drawing/2014/main" id="{9C5DC813-E850-47FE-BCF7-008E3DA794B4}"/>
                </a:ext>
              </a:extLst>
            </p:cNvPr>
            <p:cNvSpPr/>
            <p:nvPr/>
          </p:nvSpPr>
          <p:spPr>
            <a:xfrm>
              <a:off x="442913" y="7235587"/>
              <a:ext cx="5848350" cy="381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オブジェクト 21">
              <a:extLst>
                <a:ext uri="{FF2B5EF4-FFF2-40B4-BE49-F238E27FC236}">
                  <a16:creationId xmlns:a16="http://schemas.microsoft.com/office/drawing/2014/main" id="{CA6CE427-1E6E-43E8-B4CF-F7CFF7293A2D}"/>
                </a:ext>
              </a:extLst>
            </p:cNvPr>
            <p:cNvGraphicFramePr>
              <a:graphicFrameLocks noChangeAspect="1"/>
            </p:cNvGraphicFramePr>
            <p:nvPr/>
          </p:nvGraphicFramePr>
          <p:xfrm>
            <a:off x="384175" y="6138135"/>
            <a:ext cx="5848350" cy="406400"/>
          </p:xfrm>
          <a:graphic>
            <a:graphicData uri="http://schemas.openxmlformats.org/presentationml/2006/ole">
              <mc:AlternateContent xmlns:mc="http://schemas.openxmlformats.org/markup-compatibility/2006">
                <mc:Choice xmlns:v="urn:schemas-microsoft-com:vml" Requires="v">
                  <p:oleObj spid="_x0000_s1026" r:id="rId6" imgW="11631600" imgH="799920" progId="">
                    <p:embed/>
                  </p:oleObj>
                </mc:Choice>
                <mc:Fallback>
                  <p:oleObj r:id="rId6" imgW="11631600" imgH="799920" progId="">
                    <p:embed/>
                    <p:pic>
                      <p:nvPicPr>
                        <p:cNvPr id="22" name="オブジェクト 21">
                          <a:extLst>
                            <a:ext uri="{FF2B5EF4-FFF2-40B4-BE49-F238E27FC236}">
                              <a16:creationId xmlns:a16="http://schemas.microsoft.com/office/drawing/2014/main" id="{CA6CE427-1E6E-43E8-B4CF-F7CFF7293A2D}"/>
                            </a:ext>
                          </a:extLst>
                        </p:cNvPr>
                        <p:cNvPicPr/>
                        <p:nvPr/>
                      </p:nvPicPr>
                      <p:blipFill>
                        <a:blip r:embed="rId5"/>
                        <a:stretch>
                          <a:fillRect/>
                        </a:stretch>
                      </p:blipFill>
                      <p:spPr>
                        <a:xfrm>
                          <a:off x="384175" y="6138135"/>
                          <a:ext cx="5848350" cy="406400"/>
                        </a:xfrm>
                        <a:prstGeom prst="rect">
                          <a:avLst/>
                        </a:prstGeom>
                      </p:spPr>
                    </p:pic>
                  </p:oleObj>
                </mc:Fallback>
              </mc:AlternateContent>
            </a:graphicData>
          </a:graphic>
        </p:graphicFrame>
      </p:grpSp>
      <p:sp>
        <p:nvSpPr>
          <p:cNvPr id="18" name="正方形/長方形 17">
            <a:extLst>
              <a:ext uri="{FF2B5EF4-FFF2-40B4-BE49-F238E27FC236}">
                <a16:creationId xmlns:a16="http://schemas.microsoft.com/office/drawing/2014/main" id="{8F80BFBE-986A-1749-B70C-B72D308F2B57}"/>
              </a:ext>
            </a:extLst>
          </p:cNvPr>
          <p:cNvSpPr/>
          <p:nvPr/>
        </p:nvSpPr>
        <p:spPr>
          <a:xfrm>
            <a:off x="625475" y="5877007"/>
            <a:ext cx="5390415" cy="124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kumimoji="1" lang="en-US" altLang="ja-JP" sz="1100" b="1" dirty="0" err="1">
                <a:solidFill>
                  <a:schemeClr val="tx1"/>
                </a:solidFill>
                <a:latin typeface="Yu Gothic" panose="020B0400000000000000" pitchFamily="34" charset="-128"/>
                <a:ea typeface="Yu Gothic" panose="020B0400000000000000" pitchFamily="34" charset="-128"/>
              </a:rPr>
              <a:t>ITmedia</a:t>
            </a:r>
            <a:r>
              <a:rPr kumimoji="1" lang="en-US" altLang="ja-JP" sz="1100" b="1" dirty="0">
                <a:solidFill>
                  <a:schemeClr val="tx1"/>
                </a:solidFill>
                <a:latin typeface="Yu Gothic" panose="020B0400000000000000" pitchFamily="34" charset="-128"/>
                <a:ea typeface="Yu Gothic" panose="020B0400000000000000" pitchFamily="34" charset="-128"/>
              </a:rPr>
              <a:t> </a:t>
            </a:r>
            <a:r>
              <a:rPr kumimoji="1" lang="ja-JP" altLang="en-US" sz="1100" b="1">
                <a:solidFill>
                  <a:schemeClr val="tx1"/>
                </a:solidFill>
                <a:latin typeface="Yu Gothic" panose="020B0400000000000000" pitchFamily="34" charset="-128"/>
                <a:ea typeface="Yu Gothic" panose="020B0400000000000000" pitchFamily="34" charset="-128"/>
              </a:rPr>
              <a:t>ビジネスオンラインで公開した</a:t>
            </a:r>
            <a:r>
              <a:rPr kumimoji="1" lang="ja-JP" altLang="en-US" sz="1100" b="1" dirty="0">
                <a:solidFill>
                  <a:schemeClr val="tx1"/>
                </a:solidFill>
                <a:latin typeface="Yu Gothic" panose="020B0400000000000000" pitchFamily="34" charset="-128"/>
                <a:ea typeface="Yu Gothic" panose="020B0400000000000000" pitchFamily="34" charset="-128"/>
              </a:rPr>
              <a:t>タイアップ記事広告</a:t>
            </a:r>
            <a:endParaRPr kumimoji="1" lang="en-US" altLang="ja-JP" sz="1100" b="1" dirty="0">
              <a:solidFill>
                <a:schemeClr val="tx1"/>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B145B054-CE1D-BE41-B892-88D70145B2E5}"/>
              </a:ext>
            </a:extLst>
          </p:cNvPr>
          <p:cNvSpPr/>
          <p:nvPr/>
        </p:nvSpPr>
        <p:spPr>
          <a:xfrm>
            <a:off x="442914" y="2345416"/>
            <a:ext cx="5789612" cy="541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ja-JP" sz="800" dirty="0">
                <a:solidFill>
                  <a:schemeClr val="tx1"/>
                </a:solidFill>
              </a:rPr>
              <a:t>コンテンツの力で</a:t>
            </a:r>
            <a:r>
              <a:rPr lang="ja-JP" altLang="en-US" sz="800" dirty="0">
                <a:solidFill>
                  <a:schemeClr val="tx1"/>
                </a:solidFill>
              </a:rPr>
              <a:t>見込み客を獲得・実現するため、</a:t>
            </a:r>
            <a:r>
              <a:rPr lang="en-US" altLang="ja-JP" sz="800" dirty="0">
                <a:solidFill>
                  <a:schemeClr val="tx1"/>
                </a:solidFill>
              </a:rPr>
              <a:t>Web</a:t>
            </a:r>
            <a:r>
              <a:rPr lang="ja-JP" altLang="en-US" sz="800" dirty="0">
                <a:solidFill>
                  <a:schemeClr val="tx1"/>
                </a:solidFill>
              </a:rPr>
              <a:t>会議カメラに興味・関心がある潜在見込み客を受注に導く目的</a:t>
            </a:r>
            <a:r>
              <a:rPr lang="ja-JP" altLang="en-US" sz="800">
                <a:solidFill>
                  <a:schemeClr val="tx1"/>
                </a:solidFill>
              </a:rPr>
              <a:t>でタイアップ記事広告を実施。広告を実施して終わりではなく、広告から</a:t>
            </a:r>
            <a:r>
              <a:rPr lang="en-US" altLang="ja-JP" sz="800" dirty="0">
                <a:solidFill>
                  <a:schemeClr val="tx1"/>
                </a:solidFill>
              </a:rPr>
              <a:t>Web</a:t>
            </a:r>
            <a:r>
              <a:rPr lang="ja-JP" altLang="en-US" sz="800">
                <a:solidFill>
                  <a:schemeClr val="tx1"/>
                </a:solidFill>
              </a:rPr>
              <a:t>サイトへ来訪された方への接点や</a:t>
            </a:r>
            <a:r>
              <a:rPr lang="ja-JP" altLang="en-US" sz="800" dirty="0">
                <a:solidFill>
                  <a:schemeClr val="tx1"/>
                </a:solidFill>
              </a:rPr>
              <a:t>オンライン営業などの提案を視覚的にわかりやすくご提案させて</a:t>
            </a:r>
            <a:r>
              <a:rPr lang="ja-JP" altLang="en-US" sz="800">
                <a:solidFill>
                  <a:schemeClr val="tx1"/>
                </a:solidFill>
              </a:rPr>
              <a:t>いただきました。</a:t>
            </a:r>
            <a:endParaRPr lang="en-US" altLang="ja-JP" sz="800" dirty="0">
              <a:solidFill>
                <a:schemeClr val="tx1"/>
              </a:solidFill>
            </a:endParaRPr>
          </a:p>
          <a:p>
            <a:endParaRPr kumimoji="1" lang="en-US" altLang="ja-JP" sz="700" dirty="0">
              <a:solidFill>
                <a:schemeClr val="tx1"/>
              </a:solidFill>
              <a:latin typeface="Yu Gothic" panose="020B0400000000000000" pitchFamily="34" charset="-128"/>
              <a:ea typeface="Yu Gothic" panose="020B0400000000000000" pitchFamily="34" charset="-128"/>
            </a:endParaRPr>
          </a:p>
        </p:txBody>
      </p:sp>
      <p:pic>
        <p:nvPicPr>
          <p:cNvPr id="8" name="グラフィックス 7">
            <a:extLst>
              <a:ext uri="{FF2B5EF4-FFF2-40B4-BE49-F238E27FC236}">
                <a16:creationId xmlns:a16="http://schemas.microsoft.com/office/drawing/2014/main" id="{31FEB710-2B70-2044-87C4-14FBD0FEB7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2450" y="2789101"/>
            <a:ext cx="5312569" cy="2887937"/>
          </a:xfrm>
          <a:prstGeom prst="rect">
            <a:avLst/>
          </a:prstGeom>
        </p:spPr>
      </p:pic>
      <p:sp>
        <p:nvSpPr>
          <p:cNvPr id="6" name="正方形/長方形 5">
            <a:extLst>
              <a:ext uri="{FF2B5EF4-FFF2-40B4-BE49-F238E27FC236}">
                <a16:creationId xmlns:a16="http://schemas.microsoft.com/office/drawing/2014/main" id="{03BD7422-8F48-479C-B780-3F094F3B3063}"/>
              </a:ext>
            </a:extLst>
          </p:cNvPr>
          <p:cNvSpPr/>
          <p:nvPr/>
        </p:nvSpPr>
        <p:spPr>
          <a:xfrm>
            <a:off x="1578334" y="3854564"/>
            <a:ext cx="750634" cy="355816"/>
          </a:xfrm>
          <a:prstGeom prst="rect">
            <a:avLst/>
          </a:prstGeom>
          <a:noFill/>
          <a:ln w="28575">
            <a:solidFill>
              <a:srgbClr val="ED5F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FE9088F-20F4-FC4C-9482-3C07AF70D9C5}"/>
              </a:ext>
            </a:extLst>
          </p:cNvPr>
          <p:cNvSpPr/>
          <p:nvPr/>
        </p:nvSpPr>
        <p:spPr>
          <a:xfrm>
            <a:off x="281354" y="7082459"/>
            <a:ext cx="6175206" cy="127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グラフィカル ユーザー インターフェイス, Web サイト&#10;&#10;自動的に生成された説明">
            <a:extLst>
              <a:ext uri="{FF2B5EF4-FFF2-40B4-BE49-F238E27FC236}">
                <a16:creationId xmlns:a16="http://schemas.microsoft.com/office/drawing/2014/main" id="{3CCE679B-E1D6-794D-8225-683CBAD1B47E}"/>
              </a:ext>
            </a:extLst>
          </p:cNvPr>
          <p:cNvPicPr>
            <a:picLocks noChangeAspect="1"/>
          </p:cNvPicPr>
          <p:nvPr/>
        </p:nvPicPr>
        <p:blipFill>
          <a:blip r:embed="rId9"/>
          <a:stretch>
            <a:fillRect/>
          </a:stretch>
        </p:blipFill>
        <p:spPr>
          <a:xfrm>
            <a:off x="502939" y="7044942"/>
            <a:ext cx="1731397" cy="1992804"/>
          </a:xfrm>
          <a:prstGeom prst="rect">
            <a:avLst/>
          </a:prstGeom>
          <a:ln>
            <a:solidFill>
              <a:schemeClr val="bg1">
                <a:lumMod val="50000"/>
              </a:schemeClr>
            </a:solidFill>
          </a:ln>
        </p:spPr>
      </p:pic>
      <p:pic>
        <p:nvPicPr>
          <p:cNvPr id="14" name="図 13" descr="グラフィカル ユーザー インターフェイス, テキスト&#10;&#10;自動的に生成された説明">
            <a:extLst>
              <a:ext uri="{FF2B5EF4-FFF2-40B4-BE49-F238E27FC236}">
                <a16:creationId xmlns:a16="http://schemas.microsoft.com/office/drawing/2014/main" id="{E96A7C82-4E29-1641-8D77-D485CFC9AA45}"/>
              </a:ext>
            </a:extLst>
          </p:cNvPr>
          <p:cNvPicPr>
            <a:picLocks noChangeAspect="1"/>
          </p:cNvPicPr>
          <p:nvPr/>
        </p:nvPicPr>
        <p:blipFill>
          <a:blip r:embed="rId10"/>
          <a:stretch>
            <a:fillRect/>
          </a:stretch>
        </p:blipFill>
        <p:spPr>
          <a:xfrm>
            <a:off x="2395895" y="7044942"/>
            <a:ext cx="1729938" cy="1991125"/>
          </a:xfrm>
          <a:prstGeom prst="rect">
            <a:avLst/>
          </a:prstGeom>
          <a:ln>
            <a:solidFill>
              <a:schemeClr val="bg1">
                <a:lumMod val="50000"/>
              </a:schemeClr>
            </a:solidFill>
          </a:ln>
        </p:spPr>
      </p:pic>
      <p:pic>
        <p:nvPicPr>
          <p:cNvPr id="17" name="図 16" descr="グラフィカル ユーザー インターフェイス, Web サイト&#10;&#10;自動的に生成された説明">
            <a:extLst>
              <a:ext uri="{FF2B5EF4-FFF2-40B4-BE49-F238E27FC236}">
                <a16:creationId xmlns:a16="http://schemas.microsoft.com/office/drawing/2014/main" id="{727EDBFC-1884-384A-8765-0634597F8578}"/>
              </a:ext>
            </a:extLst>
          </p:cNvPr>
          <p:cNvPicPr>
            <a:picLocks noChangeAspect="1"/>
          </p:cNvPicPr>
          <p:nvPr/>
        </p:nvPicPr>
        <p:blipFill>
          <a:blip r:embed="rId11"/>
          <a:stretch>
            <a:fillRect/>
          </a:stretch>
        </p:blipFill>
        <p:spPr>
          <a:xfrm>
            <a:off x="4299094" y="7044616"/>
            <a:ext cx="1729939" cy="1991125"/>
          </a:xfrm>
          <a:prstGeom prst="rect">
            <a:avLst/>
          </a:prstGeom>
          <a:ln>
            <a:solidFill>
              <a:schemeClr val="bg1">
                <a:lumMod val="50000"/>
              </a:schemeClr>
            </a:solidFill>
          </a:ln>
        </p:spPr>
      </p:pic>
      <p:sp>
        <p:nvSpPr>
          <p:cNvPr id="26" name="正方形/長方形 25">
            <a:extLst>
              <a:ext uri="{FF2B5EF4-FFF2-40B4-BE49-F238E27FC236}">
                <a16:creationId xmlns:a16="http://schemas.microsoft.com/office/drawing/2014/main" id="{B4CA8AA0-B1AB-4D41-ACE5-B64923B6BCF8}"/>
              </a:ext>
            </a:extLst>
          </p:cNvPr>
          <p:cNvSpPr/>
          <p:nvPr/>
        </p:nvSpPr>
        <p:spPr>
          <a:xfrm>
            <a:off x="442914" y="6331262"/>
            <a:ext cx="5789612" cy="610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US" altLang="ja-JP" sz="800" dirty="0">
                <a:solidFill>
                  <a:schemeClr val="dk2"/>
                </a:solidFill>
              </a:rPr>
              <a:t>Web</a:t>
            </a:r>
            <a:r>
              <a:rPr lang="ja-JP" altLang="en-US" sz="800">
                <a:solidFill>
                  <a:schemeClr val="dk2"/>
                </a:solidFill>
              </a:rPr>
              <a:t>会議のユーザー様へ</a:t>
            </a:r>
            <a:r>
              <a:rPr lang="en-US" altLang="ja-JP" sz="800" dirty="0">
                <a:solidFill>
                  <a:schemeClr val="dk2"/>
                </a:solidFill>
              </a:rPr>
              <a:t>Web</a:t>
            </a:r>
            <a:r>
              <a:rPr lang="ja-JP" altLang="en-US" sz="800">
                <a:solidFill>
                  <a:schemeClr val="dk2"/>
                </a:solidFill>
              </a:rPr>
              <a:t>会議専用のカメラ製品というジャンルがあること、それらの製品を活用する</a:t>
            </a:r>
            <a:r>
              <a:rPr lang="en-US" altLang="ja-JP" sz="800" dirty="0">
                <a:solidFill>
                  <a:schemeClr val="dk2"/>
                </a:solidFill>
              </a:rPr>
              <a:t>k</a:t>
            </a:r>
            <a:r>
              <a:rPr lang="ja-JP" altLang="en-US" sz="800">
                <a:solidFill>
                  <a:schemeClr val="dk2"/>
                </a:solidFill>
              </a:rPr>
              <a:t>とで</a:t>
            </a:r>
            <a:r>
              <a:rPr lang="en-US" altLang="ja-JP" sz="800" dirty="0">
                <a:solidFill>
                  <a:schemeClr val="dk2"/>
                </a:solidFill>
              </a:rPr>
              <a:t>Web</a:t>
            </a:r>
            <a:r>
              <a:rPr lang="ja-JP" altLang="en-US" sz="800">
                <a:solidFill>
                  <a:schemeClr val="dk2"/>
                </a:solidFill>
              </a:rPr>
              <a:t>会議の体験品質が向上することや製品のラインナップを紹介する記事広告を１本目に公開。２本目では、</a:t>
            </a:r>
            <a:r>
              <a:rPr lang="en-US" altLang="ja-JP" sz="800" dirty="0">
                <a:solidFill>
                  <a:schemeClr val="dk2"/>
                </a:solidFill>
              </a:rPr>
              <a:t>Web</a:t>
            </a:r>
            <a:r>
              <a:rPr lang="ja-JP" altLang="en-US" sz="800">
                <a:solidFill>
                  <a:schemeClr val="dk2"/>
                </a:solidFill>
              </a:rPr>
              <a:t>会議カメラとマイクスピーカーが一体型の製品のセットアップ方法を紹介。お客様ご自身でも簡単にセットアップできることを訴求、３本目では、</a:t>
            </a:r>
            <a:r>
              <a:rPr lang="en-US" altLang="ja-JP" sz="800" dirty="0" err="1">
                <a:solidFill>
                  <a:schemeClr val="dk2"/>
                </a:solidFill>
              </a:rPr>
              <a:t>ITmedia</a:t>
            </a:r>
            <a:r>
              <a:rPr lang="en-US" altLang="ja-JP" sz="800" dirty="0">
                <a:solidFill>
                  <a:schemeClr val="dk2"/>
                </a:solidFill>
              </a:rPr>
              <a:t> </a:t>
            </a:r>
            <a:r>
              <a:rPr lang="ja-JP" altLang="en-US" sz="800">
                <a:solidFill>
                  <a:schemeClr val="dk2"/>
                </a:solidFill>
              </a:rPr>
              <a:t>ビジネスオンラインの編集部での利用した体験を紹介。ユーザーの目線での製品紹介から利用体験までを連載して紹介。右サイドでは、製品ページや関連コンテンツへのリンクを設置</a:t>
            </a:r>
            <a:endParaRPr kumimoji="1" lang="en-US" altLang="ja-JP" sz="700" dirty="0">
              <a:solidFill>
                <a:schemeClr val="tx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11620979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989</TotalTime>
  <Words>1829</Words>
  <Application>Microsoft Macintosh PowerPoint</Application>
  <PresentationFormat>A4 210 x 297 mm</PresentationFormat>
  <Paragraphs>93</Paragraphs>
  <Slides>4</Slides>
  <Notes>0</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0</vt:i4>
      </vt:variant>
      <vt:variant>
        <vt:lpstr>スライド タイトル</vt:lpstr>
      </vt:variant>
      <vt:variant>
        <vt:i4>4</vt:i4>
      </vt:variant>
    </vt:vector>
  </HeadingPairs>
  <TitlesOfParts>
    <vt:vector size="12" baseType="lpstr">
      <vt:lpstr>MyYuGothicM</vt:lpstr>
      <vt:lpstr>Yu Gothic Medium</vt:lpstr>
      <vt:lpstr>游ゴシック</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Gaku Sato</dc:creator>
  <cp:lastModifiedBy>Gaku Sato</cp:lastModifiedBy>
  <cp:revision>86</cp:revision>
  <cp:lastPrinted>2021-05-31T04:08:22Z</cp:lastPrinted>
  <dcterms:created xsi:type="dcterms:W3CDTF">2021-03-21T12:37:44Z</dcterms:created>
  <dcterms:modified xsi:type="dcterms:W3CDTF">2021-06-23T11:35:16Z</dcterms:modified>
</cp:coreProperties>
</file>